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102"/>
  </p:notesMasterIdLst>
  <p:handoutMasterIdLst>
    <p:handoutMasterId r:id="rId103"/>
  </p:handoutMasterIdLst>
  <p:sldIdLst>
    <p:sldId id="256" r:id="rId2"/>
    <p:sldId id="258" r:id="rId3"/>
    <p:sldId id="262" r:id="rId4"/>
    <p:sldId id="263" r:id="rId5"/>
    <p:sldId id="264" r:id="rId6"/>
    <p:sldId id="265" r:id="rId7"/>
    <p:sldId id="269" r:id="rId8"/>
    <p:sldId id="270" r:id="rId9"/>
    <p:sldId id="271" r:id="rId10"/>
    <p:sldId id="273" r:id="rId11"/>
    <p:sldId id="275" r:id="rId12"/>
    <p:sldId id="276" r:id="rId13"/>
    <p:sldId id="277" r:id="rId14"/>
    <p:sldId id="280" r:id="rId15"/>
    <p:sldId id="281" r:id="rId16"/>
    <p:sldId id="285" r:id="rId17"/>
    <p:sldId id="286" r:id="rId18"/>
    <p:sldId id="287" r:id="rId19"/>
    <p:sldId id="291" r:id="rId20"/>
    <p:sldId id="292" r:id="rId21"/>
    <p:sldId id="296" r:id="rId22"/>
    <p:sldId id="297" r:id="rId23"/>
    <p:sldId id="298" r:id="rId24"/>
    <p:sldId id="299" r:id="rId25"/>
    <p:sldId id="303" r:id="rId26"/>
    <p:sldId id="304" r:id="rId27"/>
    <p:sldId id="305" r:id="rId28"/>
    <p:sldId id="309" r:id="rId29"/>
    <p:sldId id="310" r:id="rId30"/>
    <p:sldId id="311" r:id="rId31"/>
    <p:sldId id="312" r:id="rId32"/>
    <p:sldId id="315" r:id="rId33"/>
    <p:sldId id="317" r:id="rId34"/>
    <p:sldId id="318" r:id="rId35"/>
    <p:sldId id="321" r:id="rId36"/>
    <p:sldId id="322" r:id="rId37"/>
    <p:sldId id="325" r:id="rId38"/>
    <p:sldId id="326" r:id="rId39"/>
    <p:sldId id="330" r:id="rId40"/>
    <p:sldId id="331" r:id="rId41"/>
    <p:sldId id="333" r:id="rId42"/>
    <p:sldId id="334" r:id="rId43"/>
    <p:sldId id="335" r:id="rId44"/>
    <p:sldId id="337" r:id="rId45"/>
    <p:sldId id="338" r:id="rId46"/>
    <p:sldId id="339" r:id="rId47"/>
    <p:sldId id="342" r:id="rId48"/>
    <p:sldId id="344" r:id="rId49"/>
    <p:sldId id="345" r:id="rId50"/>
    <p:sldId id="347" r:id="rId51"/>
    <p:sldId id="348" r:id="rId52"/>
    <p:sldId id="349" r:id="rId53"/>
    <p:sldId id="351" r:id="rId54"/>
    <p:sldId id="352" r:id="rId55"/>
    <p:sldId id="353" r:id="rId56"/>
    <p:sldId id="354" r:id="rId57"/>
    <p:sldId id="356" r:id="rId58"/>
    <p:sldId id="357" r:id="rId59"/>
    <p:sldId id="359" r:id="rId60"/>
    <p:sldId id="360" r:id="rId61"/>
    <p:sldId id="361" r:id="rId62"/>
    <p:sldId id="363" r:id="rId63"/>
    <p:sldId id="364" r:id="rId64"/>
    <p:sldId id="365" r:id="rId65"/>
    <p:sldId id="366" r:id="rId66"/>
    <p:sldId id="370" r:id="rId67"/>
    <p:sldId id="371" r:id="rId68"/>
    <p:sldId id="372" r:id="rId69"/>
    <p:sldId id="373" r:id="rId70"/>
    <p:sldId id="375" r:id="rId71"/>
    <p:sldId id="376" r:id="rId72"/>
    <p:sldId id="377" r:id="rId73"/>
    <p:sldId id="378" r:id="rId74"/>
    <p:sldId id="380" r:id="rId75"/>
    <p:sldId id="381" r:id="rId76"/>
    <p:sldId id="384" r:id="rId77"/>
    <p:sldId id="385" r:id="rId78"/>
    <p:sldId id="388" r:id="rId79"/>
    <p:sldId id="389" r:id="rId80"/>
    <p:sldId id="390" r:id="rId81"/>
    <p:sldId id="391" r:id="rId82"/>
    <p:sldId id="392" r:id="rId83"/>
    <p:sldId id="393" r:id="rId84"/>
    <p:sldId id="395" r:id="rId85"/>
    <p:sldId id="396" r:id="rId86"/>
    <p:sldId id="397" r:id="rId87"/>
    <p:sldId id="399" r:id="rId88"/>
    <p:sldId id="400" r:id="rId89"/>
    <p:sldId id="402" r:id="rId90"/>
    <p:sldId id="403" r:id="rId91"/>
    <p:sldId id="404" r:id="rId92"/>
    <p:sldId id="406" r:id="rId93"/>
    <p:sldId id="407" r:id="rId94"/>
    <p:sldId id="410" r:id="rId95"/>
    <p:sldId id="412" r:id="rId96"/>
    <p:sldId id="413" r:id="rId97"/>
    <p:sldId id="414" r:id="rId98"/>
    <p:sldId id="416" r:id="rId99"/>
    <p:sldId id="417" r:id="rId100"/>
    <p:sldId id="419" r:id="rId101"/>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interSettings" Target="printerSettings/printerSettings1.bin"/><Relationship Id="rId105" Type="http://schemas.openxmlformats.org/officeDocument/2006/relationships/commentAuthors" Target="commentAuthors.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t>8/19/13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8/19/13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When you release the mouse button after creating a text box, the Ribbon automatically displays the Home tab.</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51</a:t>
            </a:fld>
            <a:endParaRPr lang="en-US"/>
          </a:p>
        </p:txBody>
      </p:sp>
    </p:spTree>
    <p:extLst>
      <p:ext uri="{BB962C8B-B14F-4D97-AF65-F5344CB8AC3E}">
        <p14:creationId xmlns:p14="http://schemas.microsoft.com/office/powerpoint/2010/main" val="206202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The height you draw the text box does not matter because the height automatically fits the content. When blank, the text box is one line high. It expands as you type more lines.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53</a:t>
            </a:fld>
            <a:endParaRPr lang="en-US"/>
          </a:p>
        </p:txBody>
      </p:sp>
    </p:spTree>
    <p:extLst>
      <p:ext uri="{BB962C8B-B14F-4D97-AF65-F5344CB8AC3E}">
        <p14:creationId xmlns:p14="http://schemas.microsoft.com/office/powerpoint/2010/main" val="2737080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A text box has eight resizing handles: one in each corner and one in the middle of each side.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55</a:t>
            </a:fld>
            <a:endParaRPr lang="en-US"/>
          </a:p>
        </p:txBody>
      </p:sp>
    </p:spTree>
    <p:extLst>
      <p:ext uri="{BB962C8B-B14F-4D97-AF65-F5344CB8AC3E}">
        <p14:creationId xmlns:p14="http://schemas.microsoft.com/office/powerpoint/2010/main" val="1279750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a:latin typeface="Segoe"/>
                <a:ea typeface="ＭＳ ゴシック"/>
              </a:rPr>
              <a:t>Take Note: You can change the style of a text box’s outline from solid to dashed or dotted by selecting the Dashes option from the Shape Outline drop-down menu.</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61</a:t>
            </a:fld>
            <a:endParaRPr lang="en-US"/>
          </a:p>
        </p:txBody>
      </p:sp>
    </p:spTree>
    <p:extLst>
      <p:ext uri="{BB962C8B-B14F-4D97-AF65-F5344CB8AC3E}">
        <p14:creationId xmlns:p14="http://schemas.microsoft.com/office/powerpoint/2010/main" val="343764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Make sure you select its outer border rather than clicking inside it. (For this activity, it makes a difference.) The outer border should appear solid, not dashed, when selected.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74</a:t>
            </a:fld>
            <a:endParaRPr lang="en-US"/>
          </a:p>
        </p:txBody>
      </p:sp>
    </p:spTree>
    <p:extLst>
      <p:ext uri="{BB962C8B-B14F-4D97-AF65-F5344CB8AC3E}">
        <p14:creationId xmlns:p14="http://schemas.microsoft.com/office/powerpoint/2010/main" val="3072967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Ordinarily when you right-click a text box, you would have the Format Shape command available instead of Format Picture, but Format Picture appears in this case because of the text box’s fill being an image (the texture).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75</a:t>
            </a:fld>
            <a:endParaRPr lang="en-US"/>
          </a:p>
        </p:txBody>
      </p:sp>
    </p:spTree>
    <p:extLst>
      <p:ext uri="{BB962C8B-B14F-4D97-AF65-F5344CB8AC3E}">
        <p14:creationId xmlns:p14="http://schemas.microsoft.com/office/powerpoint/2010/main" val="1021425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If you resize a text box that has centered text, the text re-centers automatically based on the final size of the text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77</a:t>
            </a:fld>
            <a:endParaRPr lang="en-US"/>
          </a:p>
        </p:txBody>
      </p:sp>
    </p:spTree>
    <p:extLst>
      <p:ext uri="{BB962C8B-B14F-4D97-AF65-F5344CB8AC3E}">
        <p14:creationId xmlns:p14="http://schemas.microsoft.com/office/powerpoint/2010/main" val="1177478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solidFill>
                  <a:srgbClr val="000000"/>
                </a:solidFill>
                <a:latin typeface="Segoe"/>
                <a:ea typeface="ＭＳ ゴシック"/>
              </a:rPr>
              <a:t>Take Note: If the column choices in the Column drop-down menu do not meet your needs, click the More Columns option to display the Columns dialog box. Here you can set any number of columns and adjust the spacing between columns.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91</a:t>
            </a:fld>
            <a:endParaRPr lang="en-US"/>
          </a:p>
        </p:txBody>
      </p:sp>
    </p:spTree>
    <p:extLst>
      <p:ext uri="{BB962C8B-B14F-4D97-AF65-F5344CB8AC3E}">
        <p14:creationId xmlns:p14="http://schemas.microsoft.com/office/powerpoint/2010/main" val="1302285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solidFill>
                  <a:srgbClr val="000000"/>
                </a:solidFill>
                <a:latin typeface="Segoe"/>
                <a:ea typeface="ＭＳ ゴシック"/>
              </a:rPr>
              <a:t>TAKE NOTE: The Left, Right, and Center commands on the Align menu refer to horizontal alignment, either in relation to the slide or to other selected content. The Top, Middle, and Bottom commands refer to vertical alignment.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93</a:t>
            </a:fld>
            <a:endParaRPr lang="en-US"/>
          </a:p>
        </p:txBody>
      </p:sp>
    </p:spTree>
    <p:extLst>
      <p:ext uri="{BB962C8B-B14F-4D97-AF65-F5344CB8AC3E}">
        <p14:creationId xmlns:p14="http://schemas.microsoft.com/office/powerpoint/2010/main" val="1608034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Notice the other choices in Figure 3-6. You can choose to split text between two slides, continue on a new slide, or change to a two-column layout.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a:t>
            </a:fld>
            <a:endParaRPr lang="en-US"/>
          </a:p>
        </p:txBody>
      </p:sp>
    </p:spTree>
    <p:extLst>
      <p:ext uri="{BB962C8B-B14F-4D97-AF65-F5344CB8AC3E}">
        <p14:creationId xmlns:p14="http://schemas.microsoft.com/office/powerpoint/2010/main" val="3074491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Cross Reference: WordArt styles can also be used to format text and apply effects. They are covered later in this lesson.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13</a:t>
            </a:fld>
            <a:endParaRPr lang="en-US"/>
          </a:p>
        </p:txBody>
      </p:sp>
    </p:spTree>
    <p:extLst>
      <p:ext uri="{BB962C8B-B14F-4D97-AF65-F5344CB8AC3E}">
        <p14:creationId xmlns:p14="http://schemas.microsoft.com/office/powerpoint/2010/main" val="1732628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When you hover the mouse pointer over a color box, the color’s name appears in a ScreenTip.</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15</a:t>
            </a:fld>
            <a:endParaRPr lang="en-US"/>
          </a:p>
        </p:txBody>
      </p:sp>
    </p:spTree>
    <p:extLst>
      <p:ext uri="{BB962C8B-B14F-4D97-AF65-F5344CB8AC3E}">
        <p14:creationId xmlns:p14="http://schemas.microsoft.com/office/powerpoint/2010/main" val="178197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To locate the color requested in step 2, point to the Blue Accent 1 color in the palette (fifth from the left) and then slide the mouse down over the various tints and shades of that color until you find the one for which the ScreenTip shows </a:t>
            </a:r>
            <a:r>
              <a:rPr lang="cs-CZ" b="0" i="1" u="none" strike="noStrike" baseline="0" smtClean="0">
                <a:latin typeface="Segoe"/>
                <a:ea typeface="ＭＳ ゴシック"/>
              </a:rPr>
              <a:t>Darker 25%.</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16</a:t>
            </a:fld>
            <a:endParaRPr lang="en-US"/>
          </a:p>
        </p:txBody>
      </p:sp>
    </p:spTree>
    <p:extLst>
      <p:ext uri="{BB962C8B-B14F-4D97-AF65-F5344CB8AC3E}">
        <p14:creationId xmlns:p14="http://schemas.microsoft.com/office/powerpoint/2010/main" val="3462477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a:solidFill>
                  <a:srgbClr val="000000"/>
                </a:solidFill>
                <a:latin typeface="Segoe"/>
                <a:ea typeface="ＭＳ ゴシック"/>
              </a:rPr>
              <a:t>Take Note: If you accidentally click anywhere that does not contain editable text, the Format Painter feature turns off. If that happens, select some of the already formatted text, and then click the Format Painter button to turn the feature back 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18</a:t>
            </a:fld>
            <a:endParaRPr lang="en-US"/>
          </a:p>
        </p:txBody>
      </p:sp>
    </p:spTree>
    <p:extLst>
      <p:ext uri="{BB962C8B-B14F-4D97-AF65-F5344CB8AC3E}">
        <p14:creationId xmlns:p14="http://schemas.microsoft.com/office/powerpoint/2010/main" val="2373336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The Before Text setting refers to the paragraph as a whole. A hanging indent is a reverse indent and applies only to the first line.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25</a:t>
            </a:fld>
            <a:endParaRPr lang="en-US"/>
          </a:p>
        </p:txBody>
      </p:sp>
    </p:spTree>
    <p:extLst>
      <p:ext uri="{BB962C8B-B14F-4D97-AF65-F5344CB8AC3E}">
        <p14:creationId xmlns:p14="http://schemas.microsoft.com/office/powerpoint/2010/main" val="1545675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latin typeface="Segoe"/>
                <a:ea typeface="ＭＳ ゴシック"/>
              </a:rPr>
              <a:t>Take Note: The bullet character has moved to the left in relation to the paragraph; the paragraph text has not moved.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27</a:t>
            </a:fld>
            <a:endParaRPr lang="en-US"/>
          </a:p>
        </p:txBody>
      </p:sp>
    </p:spTree>
    <p:extLst>
      <p:ext uri="{BB962C8B-B14F-4D97-AF65-F5344CB8AC3E}">
        <p14:creationId xmlns:p14="http://schemas.microsoft.com/office/powerpoint/2010/main" val="3114746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solidFill>
                  <a:srgbClr val="000000"/>
                </a:solidFill>
                <a:latin typeface="Segoe"/>
                <a:ea typeface="ＭＳ ゴシック"/>
              </a:rPr>
              <a:t>Take Note: If a series of paragraphs does not have bullets, you can add them by selecting the paragraphs and then clicking the Bullets button in the Paragraph group.</a:t>
            </a:r>
          </a:p>
          <a:p>
            <a:pPr marL="0" marR="0" lvl="2" indent="0" algn="l" defTabSz="914400" rtl="0" eaLnBrk="0" fontAlgn="base" latinLnBrk="0" hangingPunct="0">
              <a:lnSpc>
                <a:spcPct val="100000"/>
              </a:lnSpc>
              <a:spcBef>
                <a:spcPct val="30000"/>
              </a:spcBef>
              <a:spcAft>
                <a:spcPct val="0"/>
              </a:spcAft>
              <a:buClrTx/>
              <a:buSzTx/>
              <a:buFontTx/>
              <a:buNone/>
              <a:tabLst/>
              <a:defRPr/>
            </a:pPr>
            <a:r>
              <a:rPr lang="cs-CZ">
                <a:latin typeface="Segoe"/>
                <a:ea typeface="ＭＳ ゴシック"/>
              </a:rPr>
              <a:t>Take Note: If you hover the mouse over a certain bullet style on the list, the selected text on the slide is previewed using that bullet character. This is an example of the </a:t>
            </a:r>
            <a:r>
              <a:rPr lang="cs-CZ" b="1" i="1">
                <a:highlight>
                  <a:srgbClr val="FFFF00"/>
                </a:highlight>
                <a:latin typeface="Segoe"/>
                <a:ea typeface="ＭＳ ゴシック"/>
              </a:rPr>
              <a:t>Live Preview</a:t>
            </a:r>
            <a:r>
              <a:rPr lang="cs-CZ">
                <a:highlight>
                  <a:srgbClr val="FFFF00"/>
                </a:highlight>
                <a:latin typeface="Segoe"/>
                <a:ea typeface="ＭＳ ゴシック"/>
              </a:rPr>
              <a:t> feature, which also works with various other types of formatting too, including borders and fills.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32</a:t>
            </a:fld>
            <a:endParaRPr lang="en-US"/>
          </a:p>
        </p:txBody>
      </p:sp>
    </p:spTree>
    <p:extLst>
      <p:ext uri="{BB962C8B-B14F-4D97-AF65-F5344CB8AC3E}">
        <p14:creationId xmlns:p14="http://schemas.microsoft.com/office/powerpoint/2010/main" val="1588956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13C08A-61C0-094A-AF15-9195FB5943AA}" type="datetimeFigureOut">
              <a:t>8/19/13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0789FD-B20D-004B-8B43-A094CC55525D}" type="slidenum">
              <a:t>‹#›</a:t>
            </a:fld>
            <a:endParaRPr lang="en-US"/>
          </a:p>
        </p:txBody>
      </p:sp>
    </p:spTree>
    <p:extLst>
      <p:ext uri="{BB962C8B-B14F-4D97-AF65-F5344CB8AC3E}">
        <p14:creationId xmlns:p14="http://schemas.microsoft.com/office/powerpoint/2010/main" val="462750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5900"/>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DD590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DD5900"/>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DD5900"/>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DD5900"/>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eaLnBrk="1" hangingPunct="1">
              <a:defRPr/>
            </a:pPr>
            <a:r>
              <a:rPr lang="en-US" sz="4200" dirty="0" smtClean="0">
                <a:effectLst>
                  <a:outerShdw algn="tl">
                    <a:srgbClr val="000000"/>
                  </a:outerShdw>
                </a:effectLst>
              </a:rPr>
              <a:t>Working with Text</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DD5900"/>
                </a:solidFill>
              </a:rPr>
              <a:t>Lesson 3</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DD5900"/>
                </a:solidFill>
                <a:latin typeface="Segoe UI Semibold" panose="020B0702040204020203" pitchFamily="34" charset="0"/>
              </a:rPr>
              <a:t>Microsoft</a:t>
            </a:r>
            <a:r>
              <a:rPr lang="en-US" sz="4800" b="1" dirty="0" smtClean="0">
                <a:solidFill>
                  <a:srgbClr val="DD5900"/>
                </a:solidFill>
                <a:latin typeface="+mn-lt"/>
              </a:rPr>
              <a:t> </a:t>
            </a:r>
            <a:r>
              <a:rPr lang="en-US" sz="4800" b="1" dirty="0" smtClean="0">
                <a:solidFill>
                  <a:srgbClr val="FF6600"/>
                </a:solidFill>
                <a:latin typeface="+mn-lt"/>
              </a:rPr>
              <a:t>Powerpoint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Font Styles and Effects</a:t>
            </a:r>
          </a:p>
        </p:txBody>
      </p:sp>
      <p:sp>
        <p:nvSpPr>
          <p:cNvPr id="3" name="Text Placeholder 2"/>
          <p:cNvSpPr>
            <a:spLocks noGrp="1"/>
          </p:cNvSpPr>
          <p:nvPr>
            <p:ph type="body" idx="1"/>
          </p:nvPr>
        </p:nvSpPr>
        <p:spPr/>
        <p:txBody>
          <a:bodyPr/>
          <a:lstStyle/>
          <a:p>
            <a:pPr lvl="0" rtl="0"/>
            <a:r>
              <a:rPr lang="cs-CZ" sz="2000" b="0" i="0" u="none" strike="noStrike" baseline="0" smtClean="0">
                <a:latin typeface="Segoe"/>
                <a:ea typeface="ＭＳ ゴシック"/>
              </a:rPr>
              <a:t>Text on a PowerPoint slide can be boldfaced or italicized (called </a:t>
            </a:r>
            <a:r>
              <a:rPr lang="cs-CZ" sz="2000" b="0" i="1" u="none" strike="noStrike" baseline="0" smtClean="0">
                <a:latin typeface="Segoe"/>
                <a:ea typeface="ＭＳ ゴシック"/>
              </a:rPr>
              <a:t>font styles</a:t>
            </a:r>
            <a:r>
              <a:rPr lang="cs-CZ" sz="2000" b="0" i="0" u="none" strike="noStrike" baseline="0" smtClean="0">
                <a:latin typeface="Segoe"/>
                <a:ea typeface="ＭＳ ゴシック"/>
              </a:rPr>
              <a:t>), underlined, or formatted with other attributes such as strikethrough or shadow (called </a:t>
            </a:r>
            <a:r>
              <a:rPr lang="cs-CZ" sz="2000" b="0" i="1" u="none" strike="noStrike" baseline="0" smtClean="0">
                <a:latin typeface="Segoe"/>
                <a:ea typeface="ＭＳ ゴシック"/>
              </a:rPr>
              <a:t>effects)</a:t>
            </a:r>
            <a:r>
              <a:rPr lang="cs-CZ" sz="2000" b="0" i="0" u="none" strike="noStrike" baseline="0" smtClean="0">
                <a:latin typeface="Segoe"/>
                <a:ea typeface="ＭＳ ゴシック"/>
              </a:rPr>
              <a:t>. </a:t>
            </a:r>
          </a:p>
          <a:p>
            <a:pPr lvl="0" rtl="0"/>
            <a:r>
              <a:rPr lang="cs-CZ" sz="2000" b="1" i="0" u="none" strike="noStrike" baseline="0" smtClean="0">
                <a:latin typeface="Segoe"/>
                <a:ea typeface="ＭＳ ゴシック"/>
              </a:rPr>
              <a:t>USE</a:t>
            </a:r>
            <a:r>
              <a:rPr lang="cs-CZ" sz="2000" b="0" i="0" u="none" strike="noStrike" baseline="0" smtClean="0">
                <a:latin typeface="Segoe"/>
                <a:ea typeface="ＭＳ ゴシック"/>
              </a:rPr>
              <a:t> the </a:t>
            </a:r>
            <a:r>
              <a:rPr lang="cs-CZ" sz="2000" b="1" i="1" u="none" strike="noStrike" baseline="0" smtClean="0">
                <a:latin typeface="Segoe"/>
                <a:ea typeface="ＭＳ ゴシック"/>
              </a:rPr>
              <a:t>Sales Pipeline Formats</a:t>
            </a:r>
            <a:r>
              <a:rPr lang="cs-CZ" sz="2000" b="0" i="1" u="none" strike="noStrike" baseline="0" smtClean="0">
                <a:latin typeface="Segoe"/>
                <a:ea typeface="ＭＳ ゴシック"/>
              </a:rPr>
              <a:t> </a:t>
            </a:r>
            <a:br>
              <a:rPr lang="cs-CZ" sz="2000" b="0" i="1" u="none" strike="noStrike" baseline="0" smtClean="0">
                <a:latin typeface="Segoe"/>
                <a:ea typeface="ＭＳ ゴシック"/>
              </a:rPr>
            </a:br>
            <a:r>
              <a:rPr lang="cs-CZ" sz="2000" b="0" i="0" u="none" strike="noStrike" baseline="0" smtClean="0">
                <a:latin typeface="Segoe"/>
                <a:ea typeface="ＭＳ ゴシック"/>
              </a:rPr>
              <a:t>presentation that is still open from </a:t>
            </a:r>
            <a:br>
              <a:rPr lang="cs-CZ" sz="2000" b="0" i="0" u="none" strike="noStrike" baseline="0" smtClean="0">
                <a:latin typeface="Segoe"/>
                <a:ea typeface="ＭＳ ゴシック"/>
              </a:rPr>
            </a:br>
            <a:r>
              <a:rPr lang="cs-CZ" sz="2000" b="0" i="0" u="none" strike="noStrike" baseline="0" smtClean="0">
                <a:latin typeface="Segoe"/>
                <a:ea typeface="ＭＳ ゴシック"/>
              </a:rPr>
              <a:t>the previous exercise.</a:t>
            </a:r>
          </a:p>
          <a:p>
            <a:pPr lvl="1" rtl="0"/>
            <a:r>
              <a:rPr lang="cs-CZ" sz="2000" b="0" i="0" u="none" strike="noStrike" baseline="0" smtClean="0">
                <a:latin typeface="Segoe"/>
                <a:ea typeface="ＭＳ ゴシック"/>
              </a:rPr>
              <a:t>On slide 2, double-click </a:t>
            </a:r>
            <a:r>
              <a:rPr lang="cs-CZ" sz="2000" b="1" i="0" u="none" strike="noStrike" baseline="0" smtClean="0">
                <a:latin typeface="Segoe"/>
                <a:ea typeface="ＭＳ ゴシック"/>
              </a:rPr>
              <a:t>Timing</a:t>
            </a:r>
            <a:r>
              <a:rPr lang="cs-CZ" sz="2000" b="0" i="0" u="none" strike="noStrike" baseline="0" smtClean="0">
                <a:latin typeface="Segoe"/>
                <a:ea typeface="ＭＳ ゴシック"/>
              </a:rPr>
              <a:t> </a:t>
            </a:r>
            <a:br>
              <a:rPr lang="cs-CZ" sz="2000" b="0" i="0" u="none" strike="noStrike" baseline="0" smtClean="0">
                <a:latin typeface="Segoe"/>
                <a:ea typeface="ＭＳ ゴシック"/>
              </a:rPr>
            </a:br>
            <a:r>
              <a:rPr lang="cs-CZ" sz="2000" b="0" i="0" u="none" strike="noStrike" baseline="0" smtClean="0">
                <a:latin typeface="Segoe"/>
                <a:ea typeface="ＭＳ ゴシック"/>
              </a:rPr>
              <a:t>in the top left cell of the table. </a:t>
            </a:r>
            <a:br>
              <a:rPr lang="cs-CZ" sz="2000" b="0" i="0" u="none" strike="noStrike" baseline="0" smtClean="0">
                <a:latin typeface="Segoe"/>
                <a:ea typeface="ＭＳ ゴシック"/>
              </a:rPr>
            </a:br>
            <a:r>
              <a:rPr lang="cs-CZ" sz="2000" b="0" i="0" u="none" strike="noStrike" baseline="0" smtClean="0">
                <a:latin typeface="Segoe"/>
                <a:ea typeface="ＭＳ ゴシック"/>
              </a:rPr>
              <a:t>The Mini toolbar appears above </a:t>
            </a:r>
            <a:br>
              <a:rPr lang="cs-CZ" sz="2000" b="0" i="0" u="none" strike="noStrike" baseline="0" smtClean="0">
                <a:latin typeface="Segoe"/>
                <a:ea typeface="ＭＳ ゴシック"/>
              </a:rPr>
            </a:br>
            <a:r>
              <a:rPr lang="cs-CZ" sz="2000" b="0" i="0" u="none" strike="noStrike" baseline="0" smtClean="0">
                <a:latin typeface="Segoe"/>
                <a:ea typeface="ＭＳ ゴシック"/>
              </a:rPr>
              <a:t>the selected text.</a:t>
            </a:r>
          </a:p>
          <a:p>
            <a:pPr lvl="1"/>
            <a:r>
              <a:rPr lang="cs-CZ" sz="2000">
                <a:latin typeface="Segoe"/>
                <a:ea typeface="ＭＳ ゴシック"/>
              </a:rPr>
              <a:t>Click the </a:t>
            </a:r>
            <a:r>
              <a:rPr lang="cs-CZ" sz="2000" b="1">
                <a:latin typeface="Segoe"/>
                <a:ea typeface="ＭＳ ゴシック"/>
              </a:rPr>
              <a:t>Italic</a:t>
            </a:r>
            <a:r>
              <a:rPr lang="cs-CZ" sz="2000">
                <a:latin typeface="Segoe"/>
                <a:ea typeface="ＭＳ ゴシック"/>
              </a:rPr>
              <a:t> button on the Mini toolbar (above). PowerPoint formats the selected text in italic.</a:t>
            </a:r>
          </a:p>
          <a:p>
            <a:pPr lvl="1"/>
            <a:r>
              <a:rPr lang="cs-CZ" sz="2000">
                <a:latin typeface="Segoe"/>
                <a:ea typeface="ＭＳ ゴシック"/>
              </a:rPr>
              <a:t>Double-click </a:t>
            </a:r>
            <a:r>
              <a:rPr lang="cs-CZ" sz="2000" b="1">
                <a:latin typeface="Segoe"/>
                <a:ea typeface="ＭＳ ゴシック"/>
              </a:rPr>
              <a:t>Probability</a:t>
            </a:r>
            <a:r>
              <a:rPr lang="cs-CZ" sz="2000">
                <a:latin typeface="Segoe"/>
                <a:ea typeface="ＭＳ ゴシック"/>
              </a:rPr>
              <a:t> in the top right cell of the table, and then italicize it using any method.</a:t>
            </a:r>
          </a:p>
          <a:p>
            <a:pPr lvl="1" rtl="0"/>
            <a:endParaRPr lang="cs-CZ"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03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209800"/>
            <a:ext cx="3429841" cy="2573867"/>
          </a:xfrm>
          <a:prstGeom prst="rect">
            <a:avLst/>
          </a:prstGeom>
        </p:spPr>
      </p:pic>
    </p:spTree>
    <p:extLst>
      <p:ext uri="{BB962C8B-B14F-4D97-AF65-F5344CB8AC3E}">
        <p14:creationId xmlns:p14="http://schemas.microsoft.com/office/powerpoint/2010/main" val="18713479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100</a:t>
            </a:fld>
            <a:endParaRPr lang="en-US" dirty="0"/>
          </a:p>
        </p:txBody>
      </p:sp>
      <p:pic>
        <p:nvPicPr>
          <p:cNvPr id="7" name="Picture 6" descr="0300.png"/>
          <p:cNvPicPr>
            <a:picLocks noChangeAspect="1"/>
          </p:cNvPicPr>
          <p:nvPr/>
        </p:nvPicPr>
        <p:blipFill rotWithShape="1">
          <a:blip r:embed="rId2">
            <a:extLst>
              <a:ext uri="{28A0092B-C50C-407E-A947-70E740481C1C}">
                <a14:useLocalDpi xmlns:a14="http://schemas.microsoft.com/office/drawing/2010/main" val="0"/>
              </a:ext>
            </a:extLst>
          </a:blip>
          <a:srcRect l="5555" r="5741"/>
          <a:stretch/>
        </p:blipFill>
        <p:spPr>
          <a:xfrm>
            <a:off x="516467" y="1524000"/>
            <a:ext cx="8111066" cy="2643673"/>
          </a:xfrm>
          <a:prstGeom prst="rect">
            <a:avLst/>
          </a:prstGeom>
        </p:spPr>
      </p:pic>
    </p:spTree>
    <p:extLst>
      <p:ext uri="{BB962C8B-B14F-4D97-AF65-F5344CB8AC3E}">
        <p14:creationId xmlns:p14="http://schemas.microsoft.com/office/powerpoint/2010/main" val="2422236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Font Styles and Effects</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Double-click </a:t>
            </a:r>
            <a:r>
              <a:rPr lang="cs-CZ" b="1" i="0" u="none" strike="noStrike" baseline="0" smtClean="0">
                <a:latin typeface="Segoe"/>
                <a:ea typeface="ＭＳ ゴシック"/>
              </a:rPr>
              <a:t>Timing</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in the top left cell of </a:t>
            </a:r>
            <a:br>
              <a:rPr lang="cs-CZ" b="0" i="0" u="none" strike="noStrike" baseline="0" smtClean="0">
                <a:latin typeface="Segoe"/>
                <a:ea typeface="ＭＳ ゴシック"/>
              </a:rPr>
            </a:br>
            <a:r>
              <a:rPr lang="cs-CZ" b="0" i="0" u="none" strike="noStrike" baseline="0" smtClean="0">
                <a:latin typeface="Segoe"/>
                <a:ea typeface="ＭＳ ゴシック"/>
              </a:rPr>
              <a:t>the table, and then </a:t>
            </a:r>
            <a:br>
              <a:rPr lang="cs-CZ" b="0" i="0" u="none" strike="noStrike" baseline="0" smtClean="0">
                <a:latin typeface="Segoe"/>
                <a:ea typeface="ＭＳ ゴシック"/>
              </a:rPr>
            </a:br>
            <a:r>
              <a:rPr lang="cs-CZ" b="0" i="0" u="none" strike="noStrike" baseline="0" smtClean="0">
                <a:latin typeface="Segoe"/>
                <a:ea typeface="ＭＳ ゴシック"/>
              </a:rPr>
              <a:t>click the </a:t>
            </a:r>
            <a:r>
              <a:rPr lang="cs-CZ" b="1" i="0" u="none" strike="noStrike" baseline="0" smtClean="0">
                <a:latin typeface="Segoe"/>
                <a:ea typeface="ＭＳ ゴシック"/>
              </a:rPr>
              <a:t>dialog box </a:t>
            </a:r>
            <a:br>
              <a:rPr lang="cs-CZ" b="1" i="0" u="none" strike="noStrike" baseline="0" smtClean="0">
                <a:latin typeface="Segoe"/>
                <a:ea typeface="ＭＳ ゴシック"/>
              </a:rPr>
            </a:br>
            <a:r>
              <a:rPr lang="cs-CZ" b="1" i="0" u="none" strike="noStrike" baseline="0" smtClean="0">
                <a:latin typeface="Segoe"/>
                <a:ea typeface="ＭＳ ゴシック"/>
              </a:rPr>
              <a:t>launcher</a:t>
            </a:r>
            <a:r>
              <a:rPr lang="cs-CZ" b="0" i="0" u="none" strike="noStrike" baseline="0" smtClean="0">
                <a:latin typeface="Segoe"/>
                <a:ea typeface="ＭＳ ゴシック"/>
              </a:rPr>
              <a:t> in the Font </a:t>
            </a:r>
            <a:br>
              <a:rPr lang="cs-CZ" b="0" i="0" u="none" strike="noStrike" baseline="0" smtClean="0">
                <a:latin typeface="Segoe"/>
                <a:ea typeface="ＭＳ ゴシック"/>
              </a:rPr>
            </a:br>
            <a:r>
              <a:rPr lang="cs-CZ" b="0" i="0" u="none" strike="noStrike" baseline="0" smtClean="0">
                <a:latin typeface="Segoe"/>
                <a:ea typeface="ＭＳ ゴシック"/>
              </a:rPr>
              <a:t>group on the Ribbon </a:t>
            </a:r>
            <a:br>
              <a:rPr lang="cs-CZ" b="0" i="0" u="none" strike="noStrike" baseline="0" smtClean="0">
                <a:latin typeface="Segoe"/>
                <a:ea typeface="ＭＳ ゴシック"/>
              </a:rPr>
            </a:br>
            <a:r>
              <a:rPr lang="cs-CZ" b="0" i="0" u="none" strike="noStrike" baseline="0" smtClean="0">
                <a:latin typeface="Segoe"/>
                <a:ea typeface="ＭＳ ゴシック"/>
              </a:rPr>
              <a:t>(right) to produce the </a:t>
            </a:r>
            <a:br>
              <a:rPr lang="cs-CZ" b="0" i="0" u="none" strike="noStrike" baseline="0" smtClean="0">
                <a:latin typeface="Segoe"/>
                <a:ea typeface="ＭＳ ゴシック"/>
              </a:rPr>
            </a:br>
            <a:r>
              <a:rPr lang="cs-CZ" b="0" i="0" u="none" strike="noStrike" baseline="0" smtClean="0">
                <a:latin typeface="Segoe"/>
                <a:ea typeface="ＭＳ ゴシック"/>
              </a:rPr>
              <a:t>Font dialog box.</a:t>
            </a:r>
          </a:p>
          <a:p>
            <a:pPr lvl="1" rtl="0">
              <a:buAutoNum type="arabicPeriod" startAt="4"/>
            </a:pPr>
            <a:r>
              <a:rPr lang="cs-CZ" b="0" i="0" u="none" strike="noStrike" baseline="0" smtClean="0">
                <a:latin typeface="Segoe"/>
                <a:ea typeface="ＭＳ ゴシック"/>
              </a:rPr>
              <a:t>In the Font dialog </a:t>
            </a:r>
            <a:br>
              <a:rPr lang="cs-CZ" b="0" i="0" u="none" strike="noStrike" baseline="0" smtClean="0">
                <a:latin typeface="Segoe"/>
                <a:ea typeface="ＭＳ ゴシック"/>
              </a:rPr>
            </a:br>
            <a:r>
              <a:rPr lang="cs-CZ" b="0" i="0" u="none" strike="noStrike" baseline="0" smtClean="0">
                <a:latin typeface="Segoe"/>
                <a:ea typeface="ＭＳ ゴシック"/>
              </a:rPr>
              <a:t>box, on the Font tab, click to mark the </a:t>
            </a:r>
            <a:r>
              <a:rPr lang="cs-CZ" b="1" i="0" u="none" strike="noStrike" baseline="0" smtClean="0">
                <a:latin typeface="Segoe"/>
                <a:ea typeface="ＭＳ ゴシック"/>
              </a:rPr>
              <a:t>Small Caps</a:t>
            </a:r>
            <a:r>
              <a:rPr lang="cs-CZ" b="0" i="0" u="none" strike="noStrike" baseline="0" smtClean="0">
                <a:latin typeface="Segoe"/>
                <a:ea typeface="ＭＳ ゴシック"/>
              </a:rPr>
              <a:t> check box.</a:t>
            </a:r>
          </a:p>
          <a:p>
            <a:pPr lvl="1">
              <a:buFont typeface="+mj-lt"/>
              <a:buAutoNum type="arabicPeriod" startAt="4"/>
            </a:pPr>
            <a:r>
              <a:rPr lang="cs-CZ">
                <a:latin typeface="Segoe"/>
                <a:ea typeface="ＭＳ ゴシック"/>
              </a:rPr>
              <a:t>Click the </a:t>
            </a:r>
            <a:r>
              <a:rPr lang="cs-CZ" b="1">
                <a:latin typeface="Segoe"/>
                <a:ea typeface="ＭＳ ゴシック"/>
              </a:rPr>
              <a:t>Character Spacing</a:t>
            </a:r>
            <a:r>
              <a:rPr lang="cs-CZ">
                <a:latin typeface="Segoe"/>
                <a:ea typeface="ＭＳ ゴシック"/>
              </a:rPr>
              <a:t> tab.</a:t>
            </a:r>
          </a:p>
          <a:p>
            <a:pPr lvl="1" rtl="0">
              <a:buAutoNum type="arabicPeriod" startAt="4"/>
            </a:pPr>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03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600200"/>
            <a:ext cx="4338892" cy="2907106"/>
          </a:xfrm>
          <a:prstGeom prst="rect">
            <a:avLst/>
          </a:prstGeom>
        </p:spPr>
      </p:pic>
    </p:spTree>
    <p:extLst>
      <p:ext uri="{BB962C8B-B14F-4D97-AF65-F5344CB8AC3E}">
        <p14:creationId xmlns:p14="http://schemas.microsoft.com/office/powerpoint/2010/main" val="125358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Font Styles and Effects</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smtClean="0">
                <a:latin typeface="Segoe"/>
                <a:ea typeface="ＭＳ ゴシック"/>
              </a:rPr>
              <a:t>Click the </a:t>
            </a:r>
            <a:r>
              <a:rPr lang="cs-CZ" b="1" i="0" u="none" strike="noStrike" baseline="0" smtClean="0">
                <a:latin typeface="Segoe"/>
                <a:ea typeface="ＭＳ ゴシック"/>
              </a:rPr>
              <a:t>Spacing</a:t>
            </a:r>
            <a:r>
              <a:rPr lang="cs-CZ" b="0" i="0" u="none" strike="noStrike" baseline="0" smtClean="0">
                <a:latin typeface="Segoe"/>
                <a:ea typeface="ＭＳ ゴシック"/>
              </a:rPr>
              <a:t> </a:t>
            </a:r>
            <a:r>
              <a:rPr lang="cs-CZ" b="1" i="0" u="none" strike="noStrike" baseline="0" smtClean="0">
                <a:latin typeface="Segoe"/>
                <a:ea typeface="ＭＳ ゴシック"/>
              </a:rPr>
              <a:t>drop-</a:t>
            </a:r>
            <a:br>
              <a:rPr lang="cs-CZ" b="1" i="0" u="none" strike="noStrike" baseline="0" smtClean="0">
                <a:latin typeface="Segoe"/>
                <a:ea typeface="ＭＳ ゴシック"/>
              </a:rPr>
            </a:br>
            <a:r>
              <a:rPr lang="cs-CZ" b="1" i="0" u="none" strike="noStrike" baseline="0" smtClean="0">
                <a:latin typeface="Segoe"/>
                <a:ea typeface="ＭＳ ゴシック"/>
              </a:rPr>
              <a:t>down arrow</a:t>
            </a:r>
            <a:r>
              <a:rPr lang="cs-CZ" b="0" i="0" u="none" strike="noStrike" baseline="0" smtClean="0">
                <a:latin typeface="Segoe"/>
                <a:ea typeface="ＭＳ ゴシック"/>
              </a:rPr>
              <a:t>, then click </a:t>
            </a:r>
            <a:br>
              <a:rPr lang="cs-CZ" b="0" i="0" u="none" strike="noStrike" baseline="0" smtClean="0">
                <a:latin typeface="Segoe"/>
                <a:ea typeface="ＭＳ ゴシック"/>
              </a:rPr>
            </a:br>
            <a:r>
              <a:rPr lang="cs-CZ" b="1" i="0" u="none" strike="noStrike" baseline="0" smtClean="0">
                <a:latin typeface="Segoe"/>
                <a:ea typeface="ＭＳ ゴシック"/>
              </a:rPr>
              <a:t>Expanded</a:t>
            </a:r>
            <a:r>
              <a:rPr lang="cs-CZ" b="0" i="0" u="none" strike="noStrike" baseline="0" smtClean="0">
                <a:latin typeface="Segoe"/>
                <a:ea typeface="ＭＳ ゴシック"/>
              </a:rPr>
              <a:t> in the list </a:t>
            </a:r>
            <a:br>
              <a:rPr lang="cs-CZ" b="0" i="0" u="none" strike="noStrike" baseline="0" smtClean="0">
                <a:latin typeface="Segoe"/>
                <a:ea typeface="ＭＳ ゴシック"/>
              </a:rPr>
            </a:br>
            <a:r>
              <a:rPr lang="cs-CZ" b="0" i="0" u="none" strike="noStrike" baseline="0" smtClean="0">
                <a:latin typeface="Segoe"/>
                <a:ea typeface="ＭＳ ゴシック"/>
              </a:rPr>
              <a:t>(right).</a:t>
            </a:r>
          </a:p>
          <a:p>
            <a:pPr lvl="1">
              <a:buFont typeface="+mj-lt"/>
              <a:buAutoNum type="arabicPeriod" startAt="8"/>
            </a:pPr>
            <a:r>
              <a:rPr lang="cs-CZ">
                <a:latin typeface="Segoe"/>
                <a:ea typeface="ＭＳ ゴシック"/>
              </a:rPr>
              <a:t>Click </a:t>
            </a:r>
            <a:r>
              <a:rPr lang="cs-CZ" b="1">
                <a:latin typeface="Segoe"/>
                <a:ea typeface="ＭＳ ゴシック"/>
              </a:rPr>
              <a:t>OK</a:t>
            </a:r>
            <a:r>
              <a:rPr lang="cs-CZ">
                <a:latin typeface="Segoe"/>
                <a:ea typeface="ＭＳ ゴシック"/>
              </a:rPr>
              <a:t>. PowerPoint </a:t>
            </a:r>
            <a:br>
              <a:rPr lang="cs-CZ">
                <a:latin typeface="Segoe"/>
                <a:ea typeface="ＭＳ ゴシック"/>
              </a:rPr>
            </a:br>
            <a:r>
              <a:rPr lang="cs-CZ">
                <a:latin typeface="Segoe"/>
                <a:ea typeface="ＭＳ ゴシック"/>
              </a:rPr>
              <a:t>places 1 point of spacing </a:t>
            </a:r>
            <a:br>
              <a:rPr lang="cs-CZ">
                <a:latin typeface="Segoe"/>
                <a:ea typeface="ＭＳ ゴシック"/>
              </a:rPr>
            </a:br>
            <a:r>
              <a:rPr lang="cs-CZ">
                <a:latin typeface="Segoe"/>
                <a:ea typeface="ＭＳ ゴシック"/>
              </a:rPr>
              <a:t>between the letters and </a:t>
            </a:r>
            <a:br>
              <a:rPr lang="cs-CZ">
                <a:latin typeface="Segoe"/>
                <a:ea typeface="ＭＳ ゴシック"/>
              </a:rPr>
            </a:br>
            <a:r>
              <a:rPr lang="cs-CZ">
                <a:latin typeface="Segoe"/>
                <a:ea typeface="ＭＳ ゴシック"/>
              </a:rPr>
              <a:t>applies the Small Caps </a:t>
            </a:r>
            <a:br>
              <a:rPr lang="cs-CZ">
                <a:latin typeface="Segoe"/>
                <a:ea typeface="ＭＳ ゴシック"/>
              </a:rPr>
            </a:br>
            <a:r>
              <a:rPr lang="cs-CZ">
                <a:latin typeface="Segoe"/>
                <a:ea typeface="ＭＳ ゴシック"/>
              </a:rPr>
              <a:t>effect.</a:t>
            </a:r>
          </a:p>
          <a:p>
            <a:pPr lvl="1">
              <a:buAutoNum type="arabicPeriod" startAt="8"/>
            </a:pPr>
            <a:r>
              <a:rPr lang="cs-CZ">
                <a:latin typeface="Segoe"/>
                <a:ea typeface="ＭＳ ゴシック"/>
              </a:rPr>
              <a:t>Double-click </a:t>
            </a:r>
            <a:r>
              <a:rPr lang="cs-CZ" b="1">
                <a:latin typeface="Segoe"/>
                <a:ea typeface="ＭＳ ゴシック"/>
              </a:rPr>
              <a:t>Probability</a:t>
            </a:r>
            <a:r>
              <a:rPr lang="cs-CZ">
                <a:latin typeface="Segoe"/>
                <a:ea typeface="ＭＳ ゴシック"/>
              </a:rPr>
              <a:t> in the top right cell of the table.</a:t>
            </a:r>
          </a:p>
          <a:p>
            <a:pPr lvl="1" rtl="0">
              <a:buFont typeface="+mj-lt"/>
              <a:buAutoNum type="arabicPeriod" startAt="7"/>
            </a:pPr>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0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524000"/>
            <a:ext cx="4083778" cy="2717800"/>
          </a:xfrm>
          <a:prstGeom prst="rect">
            <a:avLst/>
          </a:prstGeom>
        </p:spPr>
      </p:pic>
    </p:spTree>
    <p:extLst>
      <p:ext uri="{BB962C8B-B14F-4D97-AF65-F5344CB8AC3E}">
        <p14:creationId xmlns:p14="http://schemas.microsoft.com/office/powerpoint/2010/main" val="2068894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Font Styles and Effects</a:t>
            </a:r>
          </a:p>
        </p:txBody>
      </p:sp>
      <p:sp>
        <p:nvSpPr>
          <p:cNvPr id="3" name="Text Placeholder 2"/>
          <p:cNvSpPr>
            <a:spLocks noGrp="1"/>
          </p:cNvSpPr>
          <p:nvPr>
            <p:ph type="body" idx="1"/>
          </p:nvPr>
        </p:nvSpPr>
        <p:spPr/>
        <p:txBody>
          <a:bodyPr/>
          <a:lstStyle/>
          <a:p>
            <a:pPr lvl="1" rtl="0">
              <a:buFont typeface="+mj-lt"/>
              <a:buAutoNum type="arabicPeriod" startAt="10"/>
            </a:pPr>
            <a:r>
              <a:rPr lang="cs-CZ" b="0" i="0" u="none" strike="noStrike" baseline="0" smtClean="0">
                <a:latin typeface="Segoe"/>
                <a:ea typeface="ＭＳ ゴシック"/>
              </a:rPr>
              <a:t>On the Quick Access Tool-</a:t>
            </a:r>
            <a:br>
              <a:rPr lang="cs-CZ" b="0" i="0" u="none" strike="noStrike" baseline="0" smtClean="0">
                <a:latin typeface="Segoe"/>
                <a:ea typeface="ＭＳ ゴシック"/>
              </a:rPr>
            </a:br>
            <a:r>
              <a:rPr lang="cs-CZ" b="0" i="0" u="none" strike="noStrike" baseline="0" smtClean="0">
                <a:latin typeface="Segoe"/>
                <a:ea typeface="ＭＳ ゴシック"/>
              </a:rPr>
              <a:t>bar, click the </a:t>
            </a:r>
            <a:r>
              <a:rPr lang="cs-CZ" b="1" i="0" u="none" strike="noStrike" baseline="0" smtClean="0">
                <a:latin typeface="Segoe"/>
                <a:ea typeface="ＭＳ ゴシック"/>
              </a:rPr>
              <a:t>Repeat</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button. PowerPoint repeats </a:t>
            </a:r>
            <a:br>
              <a:rPr lang="cs-CZ" b="0" i="0" u="none" strike="noStrike" baseline="0" smtClean="0">
                <a:latin typeface="Segoe"/>
                <a:ea typeface="ＭＳ ゴシック"/>
              </a:rPr>
            </a:br>
            <a:r>
              <a:rPr lang="cs-CZ" b="0" i="0" u="none" strike="noStrike" baseline="0" smtClean="0">
                <a:latin typeface="Segoe"/>
                <a:ea typeface="ＭＳ ゴシック"/>
              </a:rPr>
              <a:t>the last command you </a:t>
            </a:r>
            <a:br>
              <a:rPr lang="cs-CZ" b="0" i="0" u="none" strike="noStrike" baseline="0" smtClean="0">
                <a:latin typeface="Segoe"/>
                <a:ea typeface="ＭＳ ゴシック"/>
              </a:rPr>
            </a:br>
            <a:r>
              <a:rPr lang="cs-CZ" b="0" i="0" u="none" strike="noStrike" baseline="0" smtClean="0">
                <a:latin typeface="Segoe"/>
                <a:ea typeface="ＭＳ ゴシック"/>
              </a:rPr>
              <a:t>issued, applying the new </a:t>
            </a:r>
            <a:br>
              <a:rPr lang="cs-CZ" b="0" i="0" u="none" strike="noStrike" baseline="0" smtClean="0">
                <a:latin typeface="Segoe"/>
                <a:ea typeface="ＭＳ ゴシック"/>
              </a:rPr>
            </a:br>
            <a:r>
              <a:rPr lang="cs-CZ" b="0" i="0" u="none" strike="noStrike" baseline="0" smtClean="0">
                <a:latin typeface="Segoe"/>
                <a:ea typeface="ＭＳ ゴシック"/>
              </a:rPr>
              <a:t>character spacing to the </a:t>
            </a:r>
            <a:br>
              <a:rPr lang="cs-CZ" b="0" i="0" u="none" strike="noStrike" baseline="0" smtClean="0">
                <a:latin typeface="Segoe"/>
                <a:ea typeface="ＭＳ ゴシック"/>
              </a:rPr>
            </a:br>
            <a:r>
              <a:rPr lang="cs-CZ" b="0" i="0" u="none" strike="noStrike" baseline="0" smtClean="0">
                <a:latin typeface="Segoe"/>
                <a:ea typeface="ＭＳ ゴシック"/>
              </a:rPr>
              <a:t>selected text. Click away </a:t>
            </a:r>
            <a:br>
              <a:rPr lang="cs-CZ" b="0" i="0" u="none" strike="noStrike" baseline="0" smtClean="0">
                <a:latin typeface="Segoe"/>
                <a:ea typeface="ＭＳ ゴシック"/>
              </a:rPr>
            </a:br>
            <a:r>
              <a:rPr lang="cs-CZ" b="0" i="0" u="none" strike="noStrike" baseline="0" smtClean="0">
                <a:latin typeface="Segoe"/>
                <a:ea typeface="ＭＳ ゴシック"/>
              </a:rPr>
              <a:t>from the text to deselect it.</a:t>
            </a:r>
            <a:br>
              <a:rPr lang="cs-CZ" b="0" i="0" u="none" strike="noStrike" baseline="0" smtClean="0">
                <a:latin typeface="Segoe"/>
                <a:ea typeface="ＭＳ ゴシック"/>
              </a:rPr>
            </a:br>
            <a:r>
              <a:rPr lang="cs-CZ" b="0" i="0" u="none" strike="noStrike" baseline="0" smtClean="0">
                <a:latin typeface="Segoe"/>
                <a:ea typeface="ＭＳ ゴシック"/>
              </a:rPr>
              <a:t>Your slide should look like </a:t>
            </a:r>
            <a:br>
              <a:rPr lang="cs-CZ" b="0" i="0" u="none" strike="noStrike" baseline="0" smtClean="0">
                <a:latin typeface="Segoe"/>
                <a:ea typeface="ＭＳ ゴシック"/>
              </a:rPr>
            </a:br>
            <a:r>
              <a:rPr lang="cs-CZ" b="0" i="0" u="none" strike="noStrike" baseline="0" smtClean="0">
                <a:latin typeface="Segoe"/>
                <a:ea typeface="ＭＳ ゴシック"/>
              </a:rPr>
              <a:t>the one shown above.</a:t>
            </a:r>
          </a:p>
          <a:p>
            <a:pPr lvl="1" rtl="0">
              <a:buAutoNum type="arabicPeriod" startAt="10"/>
            </a:pPr>
            <a:r>
              <a:rPr lang="cs-CZ" i="0" u="none" strike="noStrike" baseline="0" smtClean="0">
                <a:latin typeface="Segoe"/>
                <a:ea typeface="ＭＳ ゴシック"/>
              </a:rPr>
              <a:t> </a:t>
            </a:r>
            <a:r>
              <a:rPr lang="cs-CZ" b="1" i="0" u="none" strike="noStrike" baseline="0" smtClean="0">
                <a:latin typeface="Segoe"/>
                <a:ea typeface="ＭＳ ゴシック"/>
              </a:rPr>
              <a:t>SAVE </a:t>
            </a:r>
            <a:r>
              <a:rPr lang="cs-CZ" b="0" i="0" u="none" strike="noStrike" baseline="0" smtClean="0">
                <a:latin typeface="Segoe"/>
                <a:ea typeface="ＭＳ ゴシック"/>
              </a:rPr>
              <a:t>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3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266" y="1600200"/>
            <a:ext cx="3801533" cy="2864349"/>
          </a:xfrm>
          <a:prstGeom prst="rect">
            <a:avLst/>
          </a:prstGeom>
        </p:spPr>
      </p:pic>
    </p:spTree>
    <p:extLst>
      <p:ext uri="{BB962C8B-B14F-4D97-AF65-F5344CB8AC3E}">
        <p14:creationId xmlns:p14="http://schemas.microsoft.com/office/powerpoint/2010/main" val="3884050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Font Color</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Sales Pipeline Formats</a:t>
            </a:r>
            <a:r>
              <a:rPr lang="cs-CZ" b="0" i="1" u="none" strike="noStrike" baseline="0" smtClean="0">
                <a:latin typeface="Segoe"/>
                <a:ea typeface="ＭＳ ゴシック"/>
              </a:rPr>
              <a:t> </a:t>
            </a:r>
            <a:r>
              <a:rPr lang="cs-CZ" b="0" i="0" u="none" strike="noStrike" baseline="0" smtClean="0">
                <a:latin typeface="Segoe"/>
                <a:ea typeface="ＭＳ ゴシック"/>
              </a:rPr>
              <a:t>presentation that is still open from the previous exercise.</a:t>
            </a:r>
          </a:p>
          <a:p>
            <a:pPr lvl="1" rtl="0"/>
            <a:r>
              <a:rPr lang="cs-CZ" b="0" i="0" u="none" strike="noStrike" baseline="0" smtClean="0">
                <a:latin typeface="Segoe"/>
                <a:ea typeface="ＭＳ ゴシック"/>
              </a:rPr>
              <a:t>On slide 2, double-</a:t>
            </a:r>
            <a:br>
              <a:rPr lang="cs-CZ" b="0" i="0" u="none" strike="noStrike" baseline="0" smtClean="0">
                <a:latin typeface="Segoe"/>
                <a:ea typeface="ＭＳ ゴシック"/>
              </a:rPr>
            </a:br>
            <a:r>
              <a:rPr lang="cs-CZ" b="0" i="0" u="none" strike="noStrike" baseline="0" smtClean="0">
                <a:latin typeface="Segoe"/>
                <a:ea typeface="ＭＳ ゴシック"/>
              </a:rPr>
              <a:t>click </a:t>
            </a:r>
            <a:r>
              <a:rPr lang="cs-CZ" b="1" i="0" u="none" strike="noStrike" baseline="0" smtClean="0">
                <a:latin typeface="Segoe"/>
                <a:ea typeface="ＭＳ ゴシック"/>
              </a:rPr>
              <a:t>Timing</a:t>
            </a:r>
            <a:r>
              <a:rPr lang="cs-CZ" b="0" i="0" u="none" strike="noStrike" baseline="0" smtClean="0">
                <a:latin typeface="Segoe"/>
                <a:ea typeface="ＭＳ ゴシック"/>
              </a:rPr>
              <a:t> in the </a:t>
            </a:r>
            <a:br>
              <a:rPr lang="cs-CZ" b="0" i="0" u="none" strike="noStrike" baseline="0" smtClean="0">
                <a:latin typeface="Segoe"/>
                <a:ea typeface="ＭＳ ゴシック"/>
              </a:rPr>
            </a:br>
            <a:r>
              <a:rPr lang="cs-CZ" b="0" i="0" u="none" strike="noStrike" baseline="0" smtClean="0">
                <a:latin typeface="Segoe"/>
                <a:ea typeface="ＭＳ ゴシック"/>
              </a:rPr>
              <a:t>top left cell of the </a:t>
            </a:r>
            <a:br>
              <a:rPr lang="cs-CZ" b="0" i="0" u="none" strike="noStrike" baseline="0" smtClean="0">
                <a:latin typeface="Segoe"/>
                <a:ea typeface="ＭＳ ゴシック"/>
              </a:rPr>
            </a:br>
            <a:r>
              <a:rPr lang="cs-CZ" b="0" i="0" u="none" strike="noStrike" baseline="0" smtClean="0">
                <a:latin typeface="Segoe"/>
                <a:ea typeface="ＭＳ ゴシック"/>
              </a:rPr>
              <a:t>table. The Mini </a:t>
            </a:r>
            <a:br>
              <a:rPr lang="cs-CZ" b="0" i="0" u="none" strike="noStrike" baseline="0" smtClean="0">
                <a:latin typeface="Segoe"/>
                <a:ea typeface="ＭＳ ゴシック"/>
              </a:rPr>
            </a:br>
            <a:r>
              <a:rPr lang="cs-CZ" b="0" i="0" u="none" strike="noStrike" baseline="0" smtClean="0">
                <a:latin typeface="Segoe"/>
                <a:ea typeface="ＭＳ ゴシック"/>
              </a:rPr>
              <a:t>toolbar appears </a:t>
            </a:r>
            <a:br>
              <a:rPr lang="cs-CZ" b="0" i="0" u="none" strike="noStrike" baseline="0" smtClean="0">
                <a:latin typeface="Segoe"/>
                <a:ea typeface="ＭＳ ゴシック"/>
              </a:rPr>
            </a:br>
            <a:r>
              <a:rPr lang="cs-CZ" b="0" i="0" u="none" strike="noStrike" baseline="0" smtClean="0">
                <a:latin typeface="Segoe"/>
                <a:ea typeface="ＭＳ ゴシック"/>
              </a:rPr>
              <a:t>above the selected </a:t>
            </a:r>
            <a:br>
              <a:rPr lang="cs-CZ" b="0" i="0" u="none" strike="noStrike" baseline="0" smtClean="0">
                <a:latin typeface="Segoe"/>
                <a:ea typeface="ＭＳ ゴシック"/>
              </a:rPr>
            </a:br>
            <a:r>
              <a:rPr lang="cs-CZ" b="0" i="0" u="none" strike="noStrike" baseline="0" smtClean="0">
                <a:latin typeface="Segoe"/>
                <a:ea typeface="ＭＳ ゴシック"/>
              </a:rPr>
              <a:t>text.</a:t>
            </a:r>
          </a:p>
          <a:p>
            <a:pPr lvl="1" rtl="0"/>
            <a:r>
              <a:rPr lang="cs-CZ" b="0" i="0" u="none" strike="noStrike" baseline="0" smtClean="0">
                <a:latin typeface="Segoe"/>
                <a:ea typeface="ＭＳ ゴシック"/>
              </a:rPr>
              <a:t>Click the </a:t>
            </a:r>
            <a:r>
              <a:rPr lang="cs-CZ" b="1" i="0" u="none" strike="noStrike" baseline="0" smtClean="0">
                <a:latin typeface="Segoe"/>
                <a:ea typeface="ＭＳ ゴシック"/>
              </a:rPr>
              <a:t>Font Color</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1" i="0" u="none" strike="noStrike" baseline="0" smtClean="0">
                <a:latin typeface="Segoe"/>
                <a:ea typeface="ＭＳ ゴシック"/>
              </a:rPr>
              <a:t>drop-down arrow</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on the Mini toolbar. A palette of colors appears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981200"/>
            <a:ext cx="4431021" cy="3285067"/>
          </a:xfrm>
          <a:prstGeom prst="rect">
            <a:avLst/>
          </a:prstGeom>
        </p:spPr>
      </p:pic>
    </p:spTree>
    <p:extLst>
      <p:ext uri="{BB962C8B-B14F-4D97-AF65-F5344CB8AC3E}">
        <p14:creationId xmlns:p14="http://schemas.microsoft.com/office/powerpoint/2010/main" val="3005804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Font Color</a:t>
            </a:r>
          </a:p>
        </p:txBody>
      </p:sp>
      <p:sp>
        <p:nvSpPr>
          <p:cNvPr id="3" name="Text Placeholder 2"/>
          <p:cNvSpPr>
            <a:spLocks noGrp="1"/>
          </p:cNvSpPr>
          <p:nvPr>
            <p:ph type="body" idx="1"/>
          </p:nvPr>
        </p:nvSpPr>
        <p:spPr/>
        <p:txBody>
          <a:bodyPr/>
          <a:lstStyle/>
          <a:p>
            <a:pPr lvl="1" rtl="0">
              <a:buFont typeface="+mj-lt"/>
              <a:buAutoNum type="arabicPeriod" startAt="3"/>
            </a:pPr>
            <a:r>
              <a:rPr lang="cs-CZ" sz="2000" b="0" i="0" u="none" strike="noStrike" baseline="0" smtClean="0">
                <a:latin typeface="Segoe"/>
                <a:ea typeface="ＭＳ ゴシック"/>
              </a:rPr>
              <a:t>In the first row of theme colors, click </a:t>
            </a:r>
            <a:r>
              <a:rPr lang="cs-CZ" sz="2000" b="1" i="0" u="none" strike="noStrike" baseline="0" smtClean="0">
                <a:latin typeface="Segoe"/>
                <a:ea typeface="ＭＳ ゴシック"/>
              </a:rPr>
              <a:t>Orange, Accent 6</a:t>
            </a:r>
            <a:r>
              <a:rPr lang="cs-CZ" sz="2000" b="0" i="0" u="none" strike="noStrike" baseline="0" smtClean="0">
                <a:latin typeface="Segoe"/>
                <a:ea typeface="ＭＳ ゴシック"/>
              </a:rPr>
              <a:t>. PowerPoint applies the color to the selected text.</a:t>
            </a:r>
          </a:p>
          <a:p>
            <a:pPr lvl="1" rtl="0">
              <a:buAutoNum type="arabicPeriod" startAt="3"/>
            </a:pPr>
            <a:r>
              <a:rPr lang="cs-CZ" sz="2000" b="0" i="0" u="none" strike="noStrike" baseline="0" smtClean="0">
                <a:latin typeface="Segoe"/>
                <a:ea typeface="ＭＳ ゴシック"/>
              </a:rPr>
              <a:t>Double-click </a:t>
            </a:r>
            <a:r>
              <a:rPr lang="cs-CZ" sz="2000" b="1" i="0" u="none" strike="noStrike" baseline="0" smtClean="0">
                <a:latin typeface="Segoe"/>
                <a:ea typeface="ＭＳ ゴシック"/>
              </a:rPr>
              <a:t>Probability</a:t>
            </a:r>
            <a:r>
              <a:rPr lang="cs-CZ" sz="2000" b="0" i="0" u="none" strike="noStrike" baseline="0" smtClean="0">
                <a:latin typeface="Segoe"/>
                <a:ea typeface="ＭＳ ゴシック"/>
              </a:rPr>
              <a:t> in the </a:t>
            </a:r>
            <a:br>
              <a:rPr lang="cs-CZ" sz="2000" b="0" i="0" u="none" strike="noStrike" baseline="0" smtClean="0">
                <a:latin typeface="Segoe"/>
                <a:ea typeface="ＭＳ ゴシック"/>
              </a:rPr>
            </a:br>
            <a:r>
              <a:rPr lang="cs-CZ" sz="2000" b="0" i="0" u="none" strike="noStrike" baseline="0" smtClean="0">
                <a:latin typeface="Segoe"/>
                <a:ea typeface="ＭＳ ゴシック"/>
              </a:rPr>
              <a:t>top right cell of the table.</a:t>
            </a:r>
          </a:p>
          <a:p>
            <a:pPr lvl="1" rtl="0">
              <a:buAutoNum type="arabicPeriod" startAt="3"/>
            </a:pPr>
            <a:r>
              <a:rPr lang="cs-CZ" sz="2000" b="0" i="0" u="none" strike="noStrike" baseline="0" smtClean="0">
                <a:latin typeface="Segoe"/>
                <a:ea typeface="ＭＳ ゴシック"/>
              </a:rPr>
              <a:t>On the Home tab on the Ribbon, </a:t>
            </a:r>
            <a:br>
              <a:rPr lang="cs-CZ" sz="2000" b="0" i="0" u="none" strike="noStrike" baseline="0" smtClean="0">
                <a:latin typeface="Segoe"/>
                <a:ea typeface="ＭＳ ゴシック"/>
              </a:rPr>
            </a:b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Font Color drop-down </a:t>
            </a:r>
            <a:br>
              <a:rPr lang="cs-CZ" sz="2000" b="1" i="0" u="none" strike="noStrike" baseline="0" smtClean="0">
                <a:latin typeface="Segoe"/>
                <a:ea typeface="ＭＳ ゴシック"/>
              </a:rPr>
            </a:br>
            <a:r>
              <a:rPr lang="cs-CZ" sz="2000" b="1" i="0" u="none" strike="noStrike" baseline="0" smtClean="0">
                <a:latin typeface="Segoe"/>
                <a:ea typeface="ＭＳ ゴシック"/>
              </a:rPr>
              <a:t>arrow</a:t>
            </a:r>
            <a:r>
              <a:rPr lang="cs-CZ" sz="2000" b="0" i="0" u="none" strike="noStrike" baseline="0" smtClean="0">
                <a:latin typeface="Segoe"/>
                <a:ea typeface="ＭＳ ゴシック"/>
              </a:rPr>
              <a:t> and apply the color </a:t>
            </a:r>
            <a:br>
              <a:rPr lang="cs-CZ" sz="2000" b="0" i="0" u="none" strike="noStrike" baseline="0" smtClean="0">
                <a:latin typeface="Segoe"/>
                <a:ea typeface="ＭＳ ゴシック"/>
              </a:rPr>
            </a:br>
            <a:r>
              <a:rPr lang="cs-CZ" sz="2000" b="1" i="0" u="none" strike="noStrike" baseline="0" smtClean="0">
                <a:latin typeface="Segoe"/>
                <a:ea typeface="ＭＳ ゴシック"/>
              </a:rPr>
              <a:t>Orange, Accent 6</a:t>
            </a:r>
            <a:r>
              <a:rPr lang="cs-CZ" sz="2000" b="0" i="0" u="none" strike="noStrike" baseline="0" smtClean="0">
                <a:latin typeface="Segoe"/>
                <a:ea typeface="ＭＳ ゴシック"/>
              </a:rPr>
              <a:t> to the </a:t>
            </a:r>
            <a:br>
              <a:rPr lang="cs-CZ" sz="2000" b="0" i="0" u="none" strike="noStrike" baseline="0" smtClean="0">
                <a:latin typeface="Segoe"/>
                <a:ea typeface="ＭＳ ゴシック"/>
              </a:rPr>
            </a:br>
            <a:r>
              <a:rPr lang="cs-CZ" sz="2000" b="0" i="0" u="none" strike="noStrike" baseline="0" smtClean="0">
                <a:latin typeface="Segoe"/>
                <a:ea typeface="ＭＳ ゴシック"/>
              </a:rPr>
              <a:t>selected text. Your slide should </a:t>
            </a:r>
            <a:br>
              <a:rPr lang="cs-CZ" sz="2000" b="0" i="0" u="none" strike="noStrike" baseline="0" smtClean="0">
                <a:latin typeface="Segoe"/>
                <a:ea typeface="ＭＳ ゴシック"/>
              </a:rPr>
            </a:br>
            <a:r>
              <a:rPr lang="cs-CZ" sz="2000" b="0" i="0" u="none" strike="noStrike" baseline="0" smtClean="0">
                <a:latin typeface="Segoe"/>
                <a:ea typeface="ＭＳ ゴシック"/>
              </a:rPr>
              <a:t>resemble the figure at right </a:t>
            </a:r>
            <a:br>
              <a:rPr lang="cs-CZ" sz="2000" b="0" i="0" u="none" strike="noStrike" baseline="0" smtClean="0">
                <a:latin typeface="Segoe"/>
                <a:ea typeface="ＭＳ ゴシック"/>
              </a:rPr>
            </a:br>
            <a:r>
              <a:rPr lang="cs-CZ" sz="2000" b="0" i="0" u="none" strike="noStrike" baseline="0" smtClean="0">
                <a:latin typeface="Segoe"/>
                <a:ea typeface="ＭＳ ゴシック"/>
              </a:rPr>
              <a:t>when you are finished.</a:t>
            </a:r>
          </a:p>
          <a:p>
            <a:pPr lvl="1" rtl="0">
              <a:buAutoNum type="arabicPeriod" startAt="3"/>
            </a:pPr>
            <a:r>
              <a:rPr lang="cs-CZ" sz="2000" i="0" u="none" strike="noStrike" baseline="0" smtClean="0">
                <a:latin typeface="Segoe"/>
                <a:ea typeface="ＭＳ ゴシック"/>
              </a:rPr>
              <a:t> </a:t>
            </a:r>
            <a:r>
              <a:rPr lang="cs-CZ" sz="2000" b="1" i="0" u="none" strike="noStrike" baseline="0" smtClean="0">
                <a:latin typeface="Segoe"/>
                <a:ea typeface="ＭＳ ゴシック"/>
              </a:rPr>
              <a:t>SAVE</a:t>
            </a:r>
            <a:r>
              <a:rPr lang="cs-CZ" sz="2000" b="0" i="0" u="none" strike="noStrike" baseline="0" smtClean="0">
                <a:latin typeface="Segoe"/>
                <a:ea typeface="ＭＳ ゴシック"/>
              </a:rPr>
              <a:t> the presentation.</a:t>
            </a:r>
          </a:p>
          <a:p>
            <a:pPr lvl="0" rtl="0"/>
            <a:r>
              <a:rPr lang="cs-CZ" sz="2000" b="1" i="0" u="none" strike="noStrike" baseline="0" smtClean="0">
                <a:latin typeface="Segoe"/>
                <a:ea typeface="ＭＳ ゴシック"/>
              </a:rPr>
              <a:t>PAUSE</a:t>
            </a:r>
            <a:r>
              <a:rPr lang="cs-CZ" sz="2000" b="0" i="0" u="none" strike="noStrike" baseline="0" smtClean="0">
                <a:latin typeface="Times New Roman"/>
                <a:ea typeface="ＭＳ ゴシック"/>
              </a:rPr>
              <a:t>.</a:t>
            </a:r>
            <a:r>
              <a:rPr lang="cs-CZ" sz="2000" b="1" i="0" u="none" strike="noStrike" baseline="0" smtClean="0">
                <a:latin typeface="Segoe"/>
                <a:ea typeface="ＭＳ ゴシック"/>
              </a:rPr>
              <a:t> LEAVE</a:t>
            </a:r>
            <a:r>
              <a:rPr lang="cs-CZ" sz="2000"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3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2209800"/>
            <a:ext cx="3590087" cy="2635211"/>
          </a:xfrm>
          <a:prstGeom prst="rect">
            <a:avLst/>
          </a:prstGeom>
        </p:spPr>
      </p:pic>
    </p:spTree>
    <p:extLst>
      <p:ext uri="{BB962C8B-B14F-4D97-AF65-F5344CB8AC3E}">
        <p14:creationId xmlns:p14="http://schemas.microsoft.com/office/powerpoint/2010/main" val="211212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Copy Character Formats with the Format Painter</a:t>
            </a:r>
          </a:p>
        </p:txBody>
      </p:sp>
      <p:sp>
        <p:nvSpPr>
          <p:cNvPr id="3" name="Text Placeholder 2"/>
          <p:cNvSpPr>
            <a:spLocks noGrp="1"/>
          </p:cNvSpPr>
          <p:nvPr>
            <p:ph type="body" idx="1"/>
          </p:nvPr>
        </p:nvSpPr>
        <p:spPr/>
        <p:txBody>
          <a:bodyPr/>
          <a:lstStyle/>
          <a:p>
            <a:pPr lvl="0" rtl="0"/>
            <a:r>
              <a:rPr lang="cs-CZ" b="0" i="0" u="none" strike="noStrike" baseline="0" smtClean="0">
                <a:latin typeface="Segoe"/>
                <a:ea typeface="ＭＳ ゴシック"/>
              </a:rPr>
              <a:t>As you format text in your presentations, you will want to keep similar types of text formatted the same way. </a:t>
            </a:r>
            <a:r>
              <a:rPr lang="cs-CZ" b="1" i="1" u="none" strike="noStrike" baseline="0" smtClean="0">
                <a:latin typeface="Segoe"/>
                <a:ea typeface="ＭＳ ゴシック"/>
              </a:rPr>
              <a:t>Format Painter</a:t>
            </a:r>
            <a:r>
              <a:rPr lang="cs-CZ" b="0" i="0" u="none" strike="noStrike" baseline="0" smtClean="0">
                <a:latin typeface="Segoe"/>
                <a:ea typeface="ＭＳ ゴシック"/>
              </a:rPr>
              <a:t> is a tool that copies formatting from one block of text to another. </a:t>
            </a:r>
          </a:p>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Sales Pipeline Formats</a:t>
            </a:r>
            <a:r>
              <a:rPr lang="cs-CZ" b="0" i="1" u="none" strike="noStrike" baseline="0" smtClean="0">
                <a:latin typeface="Segoe"/>
                <a:ea typeface="ＭＳ ゴシック"/>
              </a:rPr>
              <a:t> </a:t>
            </a:r>
            <a:r>
              <a:rPr lang="cs-CZ" b="0" i="0" u="none" strike="noStrike" baseline="0" smtClean="0">
                <a:latin typeface="Segoe"/>
                <a:ea typeface="ＭＳ ゴシック"/>
              </a:rPr>
              <a:t>presentation that is still open from the previous exercise.</a:t>
            </a:r>
          </a:p>
          <a:p>
            <a:pPr lvl="1" rtl="0"/>
            <a:r>
              <a:rPr lang="cs-CZ" b="0" i="0" u="none" strike="noStrike" baseline="0" smtClean="0">
                <a:latin typeface="Segoe"/>
                <a:ea typeface="ＭＳ ゴシック"/>
              </a:rPr>
              <a:t>On slide 2, select the text in the title placeholder.</a:t>
            </a:r>
          </a:p>
          <a:p>
            <a:pPr lvl="1" rtl="0"/>
            <a:r>
              <a:rPr lang="cs-CZ" b="0" i="0" u="none" strike="noStrike" baseline="0" smtClean="0">
                <a:latin typeface="Segoe"/>
                <a:ea typeface="ＭＳ ゴシック"/>
              </a:rPr>
              <a:t>Change the font color to </a:t>
            </a:r>
            <a:r>
              <a:rPr lang="cs-CZ" b="1" i="0" u="none" strike="noStrike" baseline="0" smtClean="0">
                <a:latin typeface="Segoe"/>
                <a:ea typeface="ＭＳ ゴシック"/>
              </a:rPr>
              <a:t>Blue, Accent 1, Darker 25%</a:t>
            </a:r>
            <a:r>
              <a:rPr lang="cs-CZ" b="0" i="0" u="none" strike="noStrike" baseline="0" smtClean="0">
                <a:latin typeface="Times New Roman"/>
                <a:ea typeface="ＭＳ ゴシック"/>
              </a:rPr>
              <a:t>.</a:t>
            </a:r>
          </a:p>
          <a:p>
            <a:pPr lvl="1" rtl="0"/>
            <a:r>
              <a:rPr lang="cs-CZ" b="0" i="0" u="none" strike="noStrike" baseline="0" smtClean="0">
                <a:latin typeface="Segoe"/>
                <a:ea typeface="ＭＳ ゴシック"/>
              </a:rPr>
              <a:t>Click the </a:t>
            </a:r>
            <a:r>
              <a:rPr lang="cs-CZ" b="1" i="0" u="none" strike="noStrike" baseline="0" smtClean="0">
                <a:latin typeface="Segoe"/>
                <a:ea typeface="ＭＳ ゴシック"/>
              </a:rPr>
              <a:t>Bold</a:t>
            </a:r>
            <a:r>
              <a:rPr lang="cs-CZ" b="0" i="0" u="none" strike="noStrike" baseline="0" smtClean="0">
                <a:latin typeface="Segoe"/>
                <a:ea typeface="ＭＳ ゴシック"/>
              </a:rPr>
              <a:t> button in the Ribbon’s Font group to apply the bold font style.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1534774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Copy Character Formats with the Format Painter</a:t>
            </a: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cs-CZ" sz="2100" b="0" i="0" u="none" strike="noStrike" baseline="0" smtClean="0">
                <a:latin typeface="Segoe"/>
                <a:ea typeface="ＭＳ ゴシック"/>
              </a:rPr>
              <a:t>Click the </a:t>
            </a:r>
            <a:r>
              <a:rPr lang="cs-CZ" sz="2100" b="1" i="0" u="none" strike="noStrike" baseline="0" smtClean="0">
                <a:latin typeface="Segoe"/>
                <a:ea typeface="ＭＳ ゴシック"/>
              </a:rPr>
              <a:t>Text </a:t>
            </a:r>
            <a:br>
              <a:rPr lang="cs-CZ" sz="2100" b="1" i="0" u="none" strike="noStrike" baseline="0" smtClean="0">
                <a:latin typeface="Segoe"/>
                <a:ea typeface="ＭＳ ゴシック"/>
              </a:rPr>
            </a:br>
            <a:r>
              <a:rPr lang="cs-CZ" sz="2100" b="1" i="0" u="none" strike="noStrike" baseline="0" smtClean="0">
                <a:latin typeface="Segoe"/>
                <a:ea typeface="ＭＳ ゴシック"/>
              </a:rPr>
              <a:t>Shadow </a:t>
            </a:r>
            <a:r>
              <a:rPr lang="cs-CZ" sz="2100" b="0" i="0" u="none" strike="noStrike" baseline="0" smtClean="0">
                <a:latin typeface="Segoe"/>
                <a:ea typeface="ＭＳ ゴシック"/>
              </a:rPr>
              <a:t>button in </a:t>
            </a:r>
            <a:br>
              <a:rPr lang="cs-CZ" sz="2100" b="0" i="0" u="none" strike="noStrike" baseline="0" smtClean="0">
                <a:latin typeface="Segoe"/>
                <a:ea typeface="ＭＳ ゴシック"/>
              </a:rPr>
            </a:br>
            <a:r>
              <a:rPr lang="cs-CZ" sz="2100" b="0" i="0" u="none" strike="noStrike" baseline="0" smtClean="0">
                <a:latin typeface="Segoe"/>
                <a:ea typeface="ＭＳ ゴシック"/>
              </a:rPr>
              <a:t>the Font group to </a:t>
            </a:r>
            <a:br>
              <a:rPr lang="cs-CZ" sz="2100" b="0" i="0" u="none" strike="noStrike" baseline="0" smtClean="0">
                <a:latin typeface="Segoe"/>
                <a:ea typeface="ＭＳ ゴシック"/>
              </a:rPr>
            </a:br>
            <a:r>
              <a:rPr lang="cs-CZ" sz="2100" b="0" i="0" u="none" strike="noStrike" baseline="0" smtClean="0">
                <a:latin typeface="Segoe"/>
                <a:ea typeface="ＭＳ ゴシック"/>
              </a:rPr>
              <a:t>apply the shadow </a:t>
            </a:r>
            <a:br>
              <a:rPr lang="cs-CZ" sz="2100" b="0" i="0" u="none" strike="noStrike" baseline="0" smtClean="0">
                <a:latin typeface="Segoe"/>
                <a:ea typeface="ＭＳ ゴシック"/>
              </a:rPr>
            </a:br>
            <a:r>
              <a:rPr lang="cs-CZ" sz="2100" b="0" i="0" u="none" strike="noStrike" baseline="0" smtClean="0">
                <a:latin typeface="Segoe"/>
                <a:ea typeface="ＭＳ ゴシック"/>
              </a:rPr>
              <a:t>font style (right).</a:t>
            </a:r>
          </a:p>
          <a:p>
            <a:pPr lvl="1" rtl="0">
              <a:lnSpc>
                <a:spcPct val="90000"/>
              </a:lnSpc>
              <a:buAutoNum type="arabicPeriod" startAt="4"/>
            </a:pPr>
            <a:r>
              <a:rPr lang="cs-CZ" sz="2100" b="0" i="0" u="none" strike="noStrike" baseline="0" smtClean="0">
                <a:latin typeface="Segoe"/>
                <a:ea typeface="ＭＳ ゴシック"/>
              </a:rPr>
              <a:t>With the text still </a:t>
            </a:r>
            <a:br>
              <a:rPr lang="cs-CZ" sz="2100" b="0" i="0" u="none" strike="noStrike" baseline="0" smtClean="0">
                <a:latin typeface="Segoe"/>
                <a:ea typeface="ＭＳ ゴシック"/>
              </a:rPr>
            </a:br>
            <a:r>
              <a:rPr lang="cs-CZ" sz="2100" b="0" i="0" u="none" strike="noStrike" baseline="0" smtClean="0">
                <a:latin typeface="Segoe"/>
                <a:ea typeface="ＭＳ ゴシック"/>
              </a:rPr>
              <a:t>selected, click the </a:t>
            </a:r>
            <a:br>
              <a:rPr lang="cs-CZ" sz="2100" b="0" i="0" u="none" strike="noStrike" baseline="0" smtClean="0">
                <a:latin typeface="Segoe"/>
                <a:ea typeface="ＭＳ ゴシック"/>
              </a:rPr>
            </a:br>
            <a:r>
              <a:rPr lang="cs-CZ" sz="2100" b="1" i="0" u="none" strike="noStrike" baseline="0" smtClean="0">
                <a:latin typeface="Segoe"/>
                <a:ea typeface="ＭＳ ゴシック"/>
              </a:rPr>
              <a:t>Format Painter</a:t>
            </a:r>
            <a:r>
              <a:rPr lang="cs-CZ" sz="2100" b="0" i="0" u="none" strike="noStrike" baseline="0" smtClean="0">
                <a:latin typeface="Segoe"/>
                <a:ea typeface="ＭＳ ゴシック"/>
              </a:rPr>
              <a:t> </a:t>
            </a:r>
            <a:br>
              <a:rPr lang="cs-CZ" sz="2100" b="0" i="0" u="none" strike="noStrike" baseline="0" smtClean="0">
                <a:latin typeface="Segoe"/>
                <a:ea typeface="ＭＳ ゴシック"/>
              </a:rPr>
            </a:br>
            <a:r>
              <a:rPr lang="cs-CZ" sz="2100" b="0" i="0" u="none" strike="noStrike" baseline="0" smtClean="0">
                <a:latin typeface="Segoe"/>
                <a:ea typeface="ＭＳ ゴシック"/>
              </a:rPr>
              <a:t>button in the </a:t>
            </a:r>
            <a:br>
              <a:rPr lang="cs-CZ" sz="2100" b="0" i="0" u="none" strike="noStrike" baseline="0" smtClean="0">
                <a:latin typeface="Segoe"/>
                <a:ea typeface="ＭＳ ゴシック"/>
              </a:rPr>
            </a:br>
            <a:r>
              <a:rPr lang="cs-CZ" sz="2100" b="0" i="0" u="none" strike="noStrike" baseline="0" smtClean="0">
                <a:latin typeface="Segoe"/>
                <a:ea typeface="ＭＳ ゴシック"/>
              </a:rPr>
              <a:t>Clipboard group.</a:t>
            </a:r>
          </a:p>
          <a:p>
            <a:pPr lvl="1">
              <a:lnSpc>
                <a:spcPct val="90000"/>
              </a:lnSpc>
              <a:buFont typeface="+mj-lt"/>
              <a:buAutoNum type="arabicPeriod" startAt="6"/>
            </a:pPr>
            <a:r>
              <a:rPr lang="cs-CZ" sz="2100">
                <a:latin typeface="Segoe"/>
                <a:ea typeface="ＭＳ ゴシック"/>
              </a:rPr>
              <a:t>Go to slide 3, and </a:t>
            </a:r>
            <a:br>
              <a:rPr lang="cs-CZ" sz="2100">
                <a:latin typeface="Segoe"/>
                <a:ea typeface="ＭＳ ゴシック"/>
              </a:rPr>
            </a:br>
            <a:r>
              <a:rPr lang="cs-CZ" sz="2100">
                <a:latin typeface="Segoe"/>
                <a:ea typeface="ＭＳ ゴシック"/>
              </a:rPr>
              <a:t>then click the word </a:t>
            </a:r>
            <a:r>
              <a:rPr lang="cs-CZ" sz="2100" b="1">
                <a:latin typeface="Segoe"/>
                <a:ea typeface="ＭＳ ゴシック"/>
              </a:rPr>
              <a:t>Assessment</a:t>
            </a:r>
            <a:r>
              <a:rPr lang="cs-CZ" sz="2100">
                <a:latin typeface="Segoe"/>
                <a:ea typeface="ＭＳ ゴシック"/>
              </a:rPr>
              <a:t>. The formatting is painted onto that word.</a:t>
            </a:r>
          </a:p>
          <a:p>
            <a:pPr lvl="1">
              <a:lnSpc>
                <a:spcPct val="90000"/>
              </a:lnSpc>
              <a:buAutoNum type="arabicPeriod" startAt="6"/>
            </a:pPr>
            <a:r>
              <a:rPr lang="cs-CZ" sz="2100">
                <a:latin typeface="Segoe"/>
                <a:ea typeface="ＭＳ ゴシック"/>
              </a:rPr>
              <a:t>Click the </a:t>
            </a:r>
            <a:r>
              <a:rPr lang="cs-CZ" sz="2100" b="1">
                <a:latin typeface="Segoe"/>
                <a:ea typeface="ＭＳ ゴシック"/>
              </a:rPr>
              <a:t>Format Painter</a:t>
            </a:r>
            <a:r>
              <a:rPr lang="cs-CZ" sz="2100">
                <a:latin typeface="Segoe"/>
                <a:ea typeface="ＭＳ ゴシック"/>
              </a:rPr>
              <a:t> button again to copy the formatting that is now applied to Assessment.</a:t>
            </a:r>
          </a:p>
          <a:p>
            <a:pPr lvl="1" rtl="0">
              <a:lnSpc>
                <a:spcPct val="90000"/>
              </a:lnSpc>
              <a:buAutoNum type="arabicPeriod" startAt="4"/>
            </a:pPr>
            <a:endParaRPr lang="cs-CZ" sz="21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03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76400"/>
            <a:ext cx="4656667" cy="3007535"/>
          </a:xfrm>
          <a:prstGeom prst="rect">
            <a:avLst/>
          </a:prstGeom>
        </p:spPr>
      </p:pic>
    </p:spTree>
    <p:extLst>
      <p:ext uri="{BB962C8B-B14F-4D97-AF65-F5344CB8AC3E}">
        <p14:creationId xmlns:p14="http://schemas.microsoft.com/office/powerpoint/2010/main" val="1702995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Copy Character Formats with the Format Painter</a:t>
            </a:r>
          </a:p>
        </p:txBody>
      </p:sp>
      <p:sp>
        <p:nvSpPr>
          <p:cNvPr id="3" name="Text Placeholder 2"/>
          <p:cNvSpPr>
            <a:spLocks noGrp="1"/>
          </p:cNvSpPr>
          <p:nvPr>
            <p:ph type="body" idx="1"/>
          </p:nvPr>
        </p:nvSpPr>
        <p:spPr/>
        <p:txBody>
          <a:bodyPr/>
          <a:lstStyle/>
          <a:p>
            <a:pPr lvl="1" rtl="0">
              <a:buFont typeface="+mj-lt"/>
              <a:buAutoNum type="arabicPeriod" startAt="8"/>
            </a:pPr>
            <a:r>
              <a:rPr lang="cs-CZ" sz="2100" b="0" i="0" u="none" strike="noStrike" baseline="0" smtClean="0">
                <a:latin typeface="Segoe"/>
                <a:ea typeface="ＭＳ ゴシック"/>
              </a:rPr>
              <a:t>Drag across the word </a:t>
            </a:r>
            <a:r>
              <a:rPr lang="cs-CZ" sz="2100" b="1" i="0" u="none" strike="noStrike" baseline="0" smtClean="0">
                <a:latin typeface="Segoe"/>
                <a:ea typeface="ＭＳ ゴシック"/>
              </a:rPr>
              <a:t>Critical</a:t>
            </a:r>
            <a:r>
              <a:rPr lang="cs-CZ" sz="2100" b="0" i="0" u="none" strike="noStrike" baseline="0" smtClean="0">
                <a:latin typeface="Segoe"/>
                <a:ea typeface="ＭＳ ゴシック"/>
              </a:rPr>
              <a:t>, releasing the mouse button when the word is selected. The formatting is painted onto that word.</a:t>
            </a:r>
          </a:p>
          <a:p>
            <a:pPr lvl="1">
              <a:buAutoNum type="arabicPeriod" startAt="8"/>
            </a:pPr>
            <a:r>
              <a:rPr lang="cs-CZ" sz="2100">
                <a:solidFill>
                  <a:srgbClr val="000000"/>
                </a:solidFill>
                <a:latin typeface="Segoe"/>
                <a:ea typeface="ＭＳ ゴシック"/>
              </a:rPr>
              <a:t>Double-click the </a:t>
            </a:r>
            <a:r>
              <a:rPr lang="cs-CZ" sz="2100" b="1">
                <a:solidFill>
                  <a:srgbClr val="000000"/>
                </a:solidFill>
                <a:latin typeface="Segoe"/>
                <a:ea typeface="ＭＳ ゴシック"/>
              </a:rPr>
              <a:t>Format Painter</a:t>
            </a:r>
            <a:r>
              <a:rPr lang="cs-CZ" sz="2100">
                <a:solidFill>
                  <a:srgbClr val="000000"/>
                </a:solidFill>
                <a:latin typeface="Segoe"/>
                <a:ea typeface="ＭＳ ゴシック"/>
              </a:rPr>
              <a:t> button. Double-clicking it makes the feature stay on until you turn it off.</a:t>
            </a:r>
          </a:p>
          <a:p>
            <a:pPr lvl="1">
              <a:buAutoNum type="arabicPeriod" startAt="8"/>
            </a:pPr>
            <a:r>
              <a:rPr lang="cs-CZ" sz="2100">
                <a:solidFill>
                  <a:srgbClr val="000000"/>
                </a:solidFill>
                <a:latin typeface="Segoe"/>
                <a:ea typeface="ＭＳ ゴシック"/>
              </a:rPr>
              <a:t>Go to each of the remaining slides in the presentation, and drag across all the text in the title of each slide. The Format Painter applies the new formatting to the text.</a:t>
            </a:r>
          </a:p>
          <a:p>
            <a:pPr lvl="1">
              <a:buAutoNum type="arabicPeriod" startAt="8"/>
            </a:pPr>
            <a:r>
              <a:rPr lang="cs-CZ" sz="2100">
                <a:solidFill>
                  <a:srgbClr val="000000"/>
                </a:solidFill>
                <a:latin typeface="Segoe"/>
                <a:ea typeface="ＭＳ ゴシック"/>
              </a:rPr>
              <a:t>When you are finished painting each slide title, press </a:t>
            </a:r>
            <a:r>
              <a:rPr lang="cs-CZ" sz="2100" b="1">
                <a:solidFill>
                  <a:srgbClr val="000000"/>
                </a:solidFill>
                <a:latin typeface="Segoe"/>
                <a:ea typeface="ＭＳ ゴシック"/>
              </a:rPr>
              <a:t>Esc</a:t>
            </a:r>
            <a:r>
              <a:rPr lang="cs-CZ" sz="2100">
                <a:solidFill>
                  <a:srgbClr val="000000"/>
                </a:solidFill>
                <a:latin typeface="Segoe"/>
                <a:ea typeface="ＭＳ ゴシック"/>
              </a:rPr>
              <a:t> or click the </a:t>
            </a:r>
            <a:r>
              <a:rPr lang="cs-CZ" sz="2100" b="1">
                <a:solidFill>
                  <a:srgbClr val="000000"/>
                </a:solidFill>
                <a:latin typeface="Segoe"/>
                <a:ea typeface="ＭＳ ゴシック"/>
              </a:rPr>
              <a:t>Format Painter</a:t>
            </a:r>
            <a:r>
              <a:rPr lang="cs-CZ" sz="2100">
                <a:solidFill>
                  <a:srgbClr val="000000"/>
                </a:solidFill>
                <a:latin typeface="Segoe"/>
                <a:ea typeface="ＭＳ ゴシック"/>
              </a:rPr>
              <a:t> button again to turn the feature off.</a:t>
            </a:r>
          </a:p>
          <a:p>
            <a:pPr lvl="1">
              <a:buAutoNum type="arabicPeriod" startAt="8"/>
            </a:pPr>
            <a:r>
              <a:rPr lang="cs-CZ" sz="2100">
                <a:solidFill>
                  <a:srgbClr val="000000"/>
                </a:solidFill>
                <a:latin typeface="Segoe"/>
                <a:ea typeface="ＭＳ ゴシック"/>
              </a:rPr>
              <a:t> </a:t>
            </a:r>
            <a:r>
              <a:rPr lang="cs-CZ" sz="2100" b="1">
                <a:solidFill>
                  <a:srgbClr val="000000"/>
                </a:solidFill>
                <a:latin typeface="Segoe"/>
                <a:ea typeface="ＭＳ ゴシック"/>
              </a:rPr>
              <a:t>SAVE</a:t>
            </a:r>
            <a:r>
              <a:rPr lang="cs-CZ" sz="2100">
                <a:solidFill>
                  <a:srgbClr val="000000"/>
                </a:solidFill>
                <a:latin typeface="Segoe"/>
                <a:ea typeface="ＭＳ ゴシック"/>
              </a:rPr>
              <a:t> the presentation.</a:t>
            </a:r>
          </a:p>
          <a:p>
            <a:pPr lvl="0"/>
            <a:r>
              <a:rPr lang="cs-CZ" sz="2100" b="1">
                <a:solidFill>
                  <a:srgbClr val="000000"/>
                </a:solidFill>
                <a:latin typeface="Segoe"/>
                <a:ea typeface="ＭＳ ゴシック"/>
              </a:rPr>
              <a:t>PAUSE</a:t>
            </a:r>
            <a:r>
              <a:rPr lang="cs-CZ" sz="2100">
                <a:solidFill>
                  <a:srgbClr val="000000"/>
                </a:solidFill>
                <a:latin typeface="Segoe"/>
                <a:ea typeface="ＭＳ ゴシック"/>
              </a:rPr>
              <a:t>. </a:t>
            </a:r>
            <a:r>
              <a:rPr lang="cs-CZ" sz="2100" b="1">
                <a:solidFill>
                  <a:srgbClr val="000000"/>
                </a:solidFill>
                <a:latin typeface="Segoe"/>
                <a:ea typeface="ＭＳ ゴシック"/>
              </a:rPr>
              <a:t>LEAVE</a:t>
            </a:r>
            <a:r>
              <a:rPr lang="cs-CZ" sz="2100">
                <a:solidFill>
                  <a:srgbClr val="000000"/>
                </a:solidFill>
                <a:latin typeface="Segoe"/>
                <a:ea typeface="ＭＳ ゴシック"/>
              </a:rPr>
              <a:t> the presentation open to use in the next exercise.</a:t>
            </a:r>
          </a:p>
          <a:p>
            <a:pPr lvl="1" rtl="0"/>
            <a:endParaRPr lang="cs-CZ" sz="21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2037742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Align Paragraphs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Sales Pipeline Format </a:t>
            </a:r>
            <a:r>
              <a:rPr lang="cs-CZ" b="0" i="0" u="none" strike="noStrike" baseline="0" smtClean="0">
                <a:latin typeface="Segoe"/>
                <a:ea typeface="ＭＳ ゴシック"/>
              </a:rPr>
              <a:t>presentation that is still open from the previous exercise.</a:t>
            </a:r>
          </a:p>
          <a:p>
            <a:pPr lvl="1" rtl="0"/>
            <a:r>
              <a:rPr lang="cs-CZ" b="0" i="0" u="none" strike="noStrike" baseline="0" smtClean="0">
                <a:latin typeface="Segoe"/>
                <a:ea typeface="ＭＳ ゴシック"/>
              </a:rPr>
              <a:t>On slide 4, click in the </a:t>
            </a:r>
            <a:r>
              <a:rPr lang="cs-CZ" b="1" i="0" u="none" strike="noStrike" baseline="0" smtClean="0">
                <a:latin typeface="Segoe"/>
                <a:ea typeface="ＭＳ ゴシック"/>
              </a:rPr>
              <a:t>second bulleted item</a:t>
            </a:r>
            <a:r>
              <a:rPr lang="cs-CZ" b="0" i="0" u="none" strike="noStrike" baseline="0" smtClean="0">
                <a:latin typeface="Segoe"/>
                <a:ea typeface="ＭＳ ゴシック"/>
              </a:rPr>
              <a:t> (</a:t>
            </a:r>
            <a:r>
              <a:rPr lang="cs-CZ" b="0" i="1" u="none" strike="noStrike" baseline="0" smtClean="0">
                <a:latin typeface="Segoe"/>
                <a:ea typeface="ＭＳ ゴシック"/>
              </a:rPr>
              <a:t>Sales Districts</a:t>
            </a:r>
            <a:r>
              <a:rPr lang="cs-CZ" b="0" i="0" u="none" strike="noStrike" baseline="0" smtClean="0">
                <a:latin typeface="Segoe"/>
                <a:ea typeface="ＭＳ ゴシック"/>
              </a:rPr>
              <a:t>).</a:t>
            </a:r>
          </a:p>
          <a:p>
            <a:pPr lvl="1" rtl="0"/>
            <a:r>
              <a:rPr lang="cs-CZ" b="0" i="0" u="none" strike="noStrike" baseline="0" smtClean="0">
                <a:latin typeface="Segoe"/>
                <a:ea typeface="ＭＳ ゴシック"/>
              </a:rPr>
              <a:t>On the Home tab, click the </a:t>
            </a:r>
            <a:r>
              <a:rPr lang="cs-CZ" b="1" i="0" u="none" strike="noStrike" baseline="0" smtClean="0">
                <a:latin typeface="Segoe"/>
                <a:ea typeface="ＭＳ ゴシック"/>
              </a:rPr>
              <a:t>Center</a:t>
            </a:r>
            <a:r>
              <a:rPr lang="cs-CZ" b="0" i="0" u="none" strike="noStrike" baseline="0" smtClean="0">
                <a:latin typeface="Segoe"/>
                <a:ea typeface="ＭＳ ゴシック"/>
              </a:rPr>
              <a:t> button in the Ribbon’s Paragraph group. PowerPoint aligns the paragraph in the center of the text placeholder.</a:t>
            </a:r>
          </a:p>
          <a:p>
            <a:pPr lvl="1" rtl="0"/>
            <a:r>
              <a:rPr lang="cs-CZ" b="0" i="0" u="none" strike="noStrike" baseline="0" smtClean="0">
                <a:latin typeface="Segoe"/>
                <a:ea typeface="ＭＳ ゴシック"/>
              </a:rPr>
              <a:t>Click in the </a:t>
            </a:r>
            <a:r>
              <a:rPr lang="cs-CZ" b="1" i="0" u="none" strike="noStrike" baseline="0" smtClean="0">
                <a:latin typeface="Segoe"/>
                <a:ea typeface="ＭＳ ゴシック"/>
              </a:rPr>
              <a:t>third bulleted item</a:t>
            </a:r>
            <a:r>
              <a:rPr lang="cs-CZ" b="0" i="0" u="none" strike="noStrike" baseline="0" smtClean="0">
                <a:latin typeface="Segoe"/>
                <a:ea typeface="ＭＳ ゴシック"/>
              </a:rPr>
              <a:t> (</a:t>
            </a:r>
            <a:r>
              <a:rPr lang="cs-CZ" b="0" i="1" u="none" strike="noStrike" baseline="0" smtClean="0">
                <a:latin typeface="Segoe"/>
                <a:ea typeface="ＭＳ ゴシック"/>
              </a:rPr>
              <a:t>Sales Reps</a:t>
            </a:r>
            <a:r>
              <a:rPr lang="cs-CZ" b="0" i="0" u="none" strike="noStrike" baseline="0" smtClean="0">
                <a:latin typeface="Segoe"/>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2044796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0300.png"/>
          <p:cNvPicPr>
            <a:picLocks noChangeAspect="1"/>
          </p:cNvPicPr>
          <p:nvPr/>
        </p:nvPicPr>
        <p:blipFill rotWithShape="1">
          <a:blip r:embed="rId2">
            <a:extLst>
              <a:ext uri="{28A0092B-C50C-407E-A947-70E740481C1C}">
                <a14:useLocalDpi xmlns:a14="http://schemas.microsoft.com/office/drawing/2010/main" val="0"/>
              </a:ext>
            </a:extLst>
          </a:blip>
          <a:srcRect l="5555" r="5741"/>
          <a:stretch/>
        </p:blipFill>
        <p:spPr>
          <a:xfrm>
            <a:off x="516467" y="1524000"/>
            <a:ext cx="8111066" cy="2643673"/>
          </a:xfrm>
          <a:prstGeom prst="rect">
            <a:avLst/>
          </a:prstGeom>
        </p:spPr>
      </p:pic>
    </p:spTree>
    <p:extLst>
      <p:ext uri="{BB962C8B-B14F-4D97-AF65-F5344CB8AC3E}">
        <p14:creationId xmlns:p14="http://schemas.microsoft.com/office/powerpoint/2010/main" val="577822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Align Paragraphs</a:t>
            </a:r>
          </a:p>
        </p:txBody>
      </p:sp>
      <p:sp>
        <p:nvSpPr>
          <p:cNvPr id="3" name="Text Placeholder 2"/>
          <p:cNvSpPr>
            <a:spLocks noGrp="1"/>
          </p:cNvSpPr>
          <p:nvPr>
            <p:ph type="body" idx="1"/>
          </p:nvPr>
        </p:nvSpPr>
        <p:spPr/>
        <p:txBody>
          <a:bodyPr/>
          <a:lstStyle/>
          <a:p>
            <a:pPr lvl="1" rtl="0">
              <a:buFont typeface="+mj-lt"/>
              <a:buAutoNum type="arabicPeriod" startAt="4"/>
            </a:pP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Align Right</a:t>
            </a:r>
            <a:r>
              <a:rPr lang="cs-CZ" sz="2000" b="0" i="0" u="none" strike="noStrike" baseline="0" smtClean="0">
                <a:latin typeface="Segoe"/>
                <a:ea typeface="ＭＳ ゴシック"/>
              </a:rPr>
              <a:t> </a:t>
            </a:r>
            <a:br>
              <a:rPr lang="cs-CZ" sz="2000" b="0" i="0" u="none" strike="noStrike" baseline="0" smtClean="0">
                <a:latin typeface="Segoe"/>
                <a:ea typeface="ＭＳ ゴシック"/>
              </a:rPr>
            </a:br>
            <a:r>
              <a:rPr lang="cs-CZ" sz="2000" b="0" i="0" u="none" strike="noStrike" baseline="0" smtClean="0">
                <a:latin typeface="Segoe"/>
                <a:ea typeface="ＭＳ ゴシック"/>
              </a:rPr>
              <a:t>button in the Para-</a:t>
            </a:r>
            <a:br>
              <a:rPr lang="cs-CZ" sz="2000" b="0" i="0" u="none" strike="noStrike" baseline="0" smtClean="0">
                <a:latin typeface="Segoe"/>
                <a:ea typeface="ＭＳ ゴシック"/>
              </a:rPr>
            </a:br>
            <a:r>
              <a:rPr lang="cs-CZ" sz="2000" b="0" i="0" u="none" strike="noStrike" baseline="0" smtClean="0">
                <a:latin typeface="Segoe"/>
                <a:ea typeface="ＭＳ ゴシック"/>
              </a:rPr>
              <a:t>graph group. </a:t>
            </a:r>
            <a:br>
              <a:rPr lang="cs-CZ" sz="2000" b="0" i="0" u="none" strike="noStrike" baseline="0" smtClean="0">
                <a:latin typeface="Segoe"/>
                <a:ea typeface="ＭＳ ゴシック"/>
              </a:rPr>
            </a:br>
            <a:r>
              <a:rPr lang="cs-CZ" sz="2000" b="0" i="0" u="none" strike="noStrike" baseline="0" smtClean="0">
                <a:latin typeface="Segoe"/>
                <a:ea typeface="ＭＳ ゴシック"/>
              </a:rPr>
              <a:t>PowerPoint aligns the </a:t>
            </a:r>
            <a:br>
              <a:rPr lang="cs-CZ" sz="2000" b="0" i="0" u="none" strike="noStrike" baseline="0" smtClean="0">
                <a:latin typeface="Segoe"/>
                <a:ea typeface="ＭＳ ゴシック"/>
              </a:rPr>
            </a:br>
            <a:r>
              <a:rPr lang="cs-CZ" sz="2000" b="0" i="0" u="none" strike="noStrike" baseline="0" smtClean="0">
                <a:latin typeface="Segoe"/>
                <a:ea typeface="ＭＳ ゴシック"/>
              </a:rPr>
              <a:t>paragraph to the right </a:t>
            </a:r>
            <a:br>
              <a:rPr lang="cs-CZ" sz="2000" b="0" i="0" u="none" strike="noStrike" baseline="0" smtClean="0">
                <a:latin typeface="Segoe"/>
                <a:ea typeface="ＭＳ ゴシック"/>
              </a:rPr>
            </a:br>
            <a:r>
              <a:rPr lang="cs-CZ" sz="2000" b="0" i="0" u="none" strike="noStrike" baseline="0" smtClean="0">
                <a:latin typeface="Segoe"/>
                <a:ea typeface="ＭＳ ゴシック"/>
              </a:rPr>
              <a:t>side of the text place-</a:t>
            </a:r>
            <a:br>
              <a:rPr lang="cs-CZ" sz="2000" b="0" i="0" u="none" strike="noStrike" baseline="0" smtClean="0">
                <a:latin typeface="Segoe"/>
                <a:ea typeface="ＭＳ ゴシック"/>
              </a:rPr>
            </a:br>
            <a:r>
              <a:rPr lang="cs-CZ" sz="2000" b="0" i="0" u="none" strike="noStrike" baseline="0" smtClean="0">
                <a:latin typeface="Segoe"/>
                <a:ea typeface="ＭＳ ゴシック"/>
              </a:rPr>
              <a:t>holder. Your slide </a:t>
            </a:r>
            <a:br>
              <a:rPr lang="cs-CZ" sz="2000" b="0" i="0" u="none" strike="noStrike" baseline="0" smtClean="0">
                <a:latin typeface="Segoe"/>
                <a:ea typeface="ＭＳ ゴシック"/>
              </a:rPr>
            </a:br>
            <a:r>
              <a:rPr lang="cs-CZ" sz="2000" b="0" i="0" u="none" strike="noStrike" baseline="0" smtClean="0">
                <a:latin typeface="Segoe"/>
                <a:ea typeface="ＭＳ ゴシック"/>
              </a:rPr>
              <a:t>should look like the </a:t>
            </a:r>
            <a:br>
              <a:rPr lang="cs-CZ" sz="2000" b="0" i="0" u="none" strike="noStrike" baseline="0" smtClean="0">
                <a:latin typeface="Segoe"/>
                <a:ea typeface="ＭＳ ゴシック"/>
              </a:rPr>
            </a:br>
            <a:r>
              <a:rPr lang="cs-CZ" sz="2000" b="0" i="0" u="none" strike="noStrike" baseline="0" smtClean="0">
                <a:latin typeface="Segoe"/>
                <a:ea typeface="ＭＳ ゴシック"/>
              </a:rPr>
              <a:t>one shown at right.</a:t>
            </a:r>
          </a:p>
          <a:p>
            <a:pPr lvl="1" rtl="0">
              <a:buAutoNum type="arabicPeriod" startAt="4"/>
            </a:pPr>
            <a:r>
              <a:rPr lang="cs-CZ" sz="2000" i="0" u="none" strike="noStrike" baseline="0" smtClean="0">
                <a:latin typeface="Segoe"/>
                <a:ea typeface="ＭＳ ゴシック"/>
              </a:rPr>
              <a:t> </a:t>
            </a:r>
            <a:r>
              <a:rPr lang="cs-CZ" sz="2000" b="1" i="0" u="none" strike="noStrike" baseline="0" smtClean="0">
                <a:latin typeface="Segoe"/>
                <a:ea typeface="ＭＳ ゴシック"/>
              </a:rPr>
              <a:t>SAVE</a:t>
            </a:r>
            <a:r>
              <a:rPr lang="cs-CZ" sz="2000" b="0" i="0" u="none" strike="noStrike" baseline="0" smtClean="0">
                <a:latin typeface="Segoe"/>
                <a:ea typeface="ＭＳ ゴシック"/>
              </a:rPr>
              <a:t> the </a:t>
            </a:r>
            <a:br>
              <a:rPr lang="cs-CZ" sz="2000" b="0" i="0" u="none" strike="noStrike" baseline="0" smtClean="0">
                <a:latin typeface="Segoe"/>
                <a:ea typeface="ＭＳ ゴシック"/>
              </a:rPr>
            </a:br>
            <a:r>
              <a:rPr lang="cs-CZ" sz="2000" b="0" i="0" u="none" strike="noStrike" baseline="0" smtClean="0">
                <a:latin typeface="Segoe"/>
                <a:ea typeface="ＭＳ ゴシック"/>
              </a:rPr>
              <a:t>presentation.</a:t>
            </a:r>
          </a:p>
          <a:p>
            <a:pPr marL="1257300" lvl="2" indent="-342900" rtl="0">
              <a:buClr>
                <a:srgbClr val="DD5900"/>
              </a:buClr>
              <a:buFont typeface="Arial"/>
              <a:buChar char="•"/>
            </a:pPr>
            <a:r>
              <a:rPr lang="cs-CZ" sz="2000" b="1" i="0" u="none" strike="noStrike" baseline="0" smtClean="0">
                <a:latin typeface="Segoe"/>
                <a:ea typeface="ＭＳ ゴシック"/>
              </a:rPr>
              <a:t>PAUSE</a:t>
            </a:r>
            <a:r>
              <a:rPr lang="cs-CZ" sz="2000" b="0" i="0" u="none" strike="noStrike" baseline="0" smtClean="0">
                <a:latin typeface="Segoe"/>
                <a:ea typeface="ＭＳ ゴシック"/>
              </a:rPr>
              <a:t>. </a:t>
            </a:r>
            <a:r>
              <a:rPr lang="cs-CZ" sz="2000" b="1" i="0" u="none" strike="noStrike" baseline="0" smtClean="0">
                <a:latin typeface="Segoe"/>
                <a:ea typeface="ＭＳ ゴシック"/>
              </a:rPr>
              <a:t>LEAVE</a:t>
            </a:r>
            <a:r>
              <a:rPr lang="cs-CZ" sz="2000" b="0" i="0" u="none" strike="noStrike" baseline="0" smtClean="0">
                <a:latin typeface="Segoe"/>
                <a:ea typeface="ＭＳ ゴシック"/>
              </a:rPr>
              <a:t> the </a:t>
            </a:r>
            <a:br>
              <a:rPr lang="cs-CZ" sz="2000" b="0" i="0" u="none" strike="noStrike" baseline="0" smtClean="0">
                <a:latin typeface="Segoe"/>
                <a:ea typeface="ＭＳ ゴシック"/>
              </a:rPr>
            </a:br>
            <a:r>
              <a:rPr lang="cs-CZ" sz="2000" b="0" i="0" u="none" strike="noStrike" baseline="0" smtClean="0">
                <a:latin typeface="Segoe"/>
                <a:ea typeface="ＭＳ ゴシック"/>
              </a:rPr>
              <a:t>presentation open to </a:t>
            </a:r>
            <a:br>
              <a:rPr lang="cs-CZ" sz="2000" b="0" i="0" u="none" strike="noStrike" baseline="0" smtClean="0">
                <a:latin typeface="Segoe"/>
                <a:ea typeface="ＭＳ ゴシック"/>
              </a:rPr>
            </a:br>
            <a:r>
              <a:rPr lang="cs-CZ" sz="2000" b="0" i="0" u="none" strike="noStrike" baseline="0" smtClean="0">
                <a:latin typeface="Segoe"/>
                <a:ea typeface="ＭＳ ゴシック"/>
              </a:rPr>
              <a:t>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3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524000"/>
            <a:ext cx="4663262" cy="3776133"/>
          </a:xfrm>
          <a:prstGeom prst="rect">
            <a:avLst/>
          </a:prstGeom>
        </p:spPr>
      </p:pic>
    </p:spTree>
    <p:extLst>
      <p:ext uri="{BB962C8B-B14F-4D97-AF65-F5344CB8AC3E}">
        <p14:creationId xmlns:p14="http://schemas.microsoft.com/office/powerpoint/2010/main" val="1859668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Paragraph Line Spacing</a:t>
            </a:r>
          </a:p>
        </p:txBody>
      </p:sp>
      <p:sp>
        <p:nvSpPr>
          <p:cNvPr id="3" name="Text Placeholder 2"/>
          <p:cNvSpPr>
            <a:spLocks noGrp="1"/>
          </p:cNvSpPr>
          <p:nvPr>
            <p:ph type="body" idx="1"/>
          </p:nvPr>
        </p:nvSpPr>
        <p:spPr/>
        <p:txBody>
          <a:bodyPr/>
          <a:lstStyle/>
          <a:p>
            <a:pPr lvl="0" rtl="0"/>
            <a:r>
              <a:rPr lang="cs-CZ" b="1" i="0" u="none" strike="noStrike" baseline="0" smtClean="0">
                <a:solidFill>
                  <a:srgbClr val="000000"/>
                </a:solidFill>
                <a:latin typeface="Segoe"/>
                <a:ea typeface="ＭＳ ゴシック"/>
              </a:rPr>
              <a:t>USE</a:t>
            </a:r>
            <a:r>
              <a:rPr lang="cs-CZ" b="0" i="0" u="none" strike="noStrike" baseline="0" smtClean="0">
                <a:solidFill>
                  <a:srgbClr val="000000"/>
                </a:solidFill>
                <a:latin typeface="Segoe"/>
                <a:ea typeface="ＭＳ ゴシック"/>
              </a:rPr>
              <a:t> the </a:t>
            </a:r>
            <a:r>
              <a:rPr lang="cs-CZ" b="1" i="1" u="none" strike="noStrike" baseline="0" smtClean="0">
                <a:solidFill>
                  <a:srgbClr val="000000"/>
                </a:solidFill>
                <a:latin typeface="Segoe"/>
                <a:ea typeface="ＭＳ ゴシック"/>
              </a:rPr>
              <a:t>Sales Pipeline Formats</a:t>
            </a:r>
            <a:r>
              <a:rPr lang="cs-CZ" b="0" i="1" u="none" strike="noStrike" baseline="0" smtClean="0">
                <a:solidFill>
                  <a:srgbClr val="000000"/>
                </a:solidFill>
                <a:latin typeface="Segoe"/>
                <a:ea typeface="ＭＳ ゴシック"/>
              </a:rPr>
              <a:t> </a:t>
            </a:r>
            <a:r>
              <a:rPr lang="cs-CZ" b="0" i="0" u="none" strike="noStrike" baseline="0" smtClean="0">
                <a:solidFill>
                  <a:srgbClr val="000000"/>
                </a:solidFill>
                <a:latin typeface="Segoe"/>
                <a:ea typeface="ＭＳ ゴシック"/>
              </a:rPr>
              <a:t>presentation that is still open from the previous exercise.</a:t>
            </a:r>
          </a:p>
          <a:p>
            <a:pPr lvl="1" rtl="0"/>
            <a:r>
              <a:rPr lang="cs-CZ" b="0" i="0" u="none" strike="noStrike" baseline="0" smtClean="0">
                <a:solidFill>
                  <a:srgbClr val="000000"/>
                </a:solidFill>
                <a:latin typeface="Segoe"/>
                <a:ea typeface="ＭＳ ゴシック"/>
              </a:rPr>
              <a:t>On slide 3, select </a:t>
            </a:r>
            <a:r>
              <a:rPr lang="cs-CZ" b="1" i="0" u="none" strike="noStrike" baseline="0" smtClean="0">
                <a:solidFill>
                  <a:srgbClr val="000000"/>
                </a:solidFill>
                <a:latin typeface="Segoe"/>
                <a:ea typeface="ＭＳ ゴシック"/>
              </a:rPr>
              <a:t>the last two bulleted paragraphs,</a:t>
            </a:r>
            <a:r>
              <a:rPr lang="cs-CZ" b="0" i="0" u="none" strike="noStrike" baseline="0" smtClean="0">
                <a:solidFill>
                  <a:srgbClr val="000000"/>
                </a:solidFill>
                <a:latin typeface="Segoe"/>
                <a:ea typeface="ＭＳ ゴシック"/>
              </a:rPr>
              <a:t> and then press </a:t>
            </a:r>
            <a:r>
              <a:rPr lang="cs-CZ" b="1" i="0" u="none" strike="noStrike" baseline="0" smtClean="0">
                <a:solidFill>
                  <a:srgbClr val="000000"/>
                </a:solidFill>
                <a:latin typeface="Segoe"/>
                <a:ea typeface="ＭＳ ゴシック"/>
              </a:rPr>
              <a:t>Delete</a:t>
            </a:r>
            <a:r>
              <a:rPr lang="cs-CZ" b="0" i="0" u="none" strike="noStrike" baseline="0" smtClean="0">
                <a:solidFill>
                  <a:srgbClr val="000000"/>
                </a:solidFill>
                <a:latin typeface="Segoe"/>
                <a:ea typeface="ＭＳ ゴシック"/>
              </a:rPr>
              <a:t>. You are doing this so that AutoFit no longer resizes the text to make it all fit, and so there is enough room in the text box to clearly see the results of the line spacing change you are going to be making.</a:t>
            </a:r>
          </a:p>
          <a:p>
            <a:pPr lvl="1" rtl="0"/>
            <a:r>
              <a:rPr lang="cs-CZ" b="0" i="0" u="none" strike="noStrike" baseline="0" smtClean="0">
                <a:solidFill>
                  <a:srgbClr val="000000"/>
                </a:solidFill>
                <a:latin typeface="Segoe"/>
                <a:ea typeface="ＭＳ ゴシック"/>
              </a:rPr>
              <a:t>Select all the remaining bulleted paragraphs on the slide. One way to do this is to click inside the text placeholder that contains the bullets and press </a:t>
            </a:r>
            <a:r>
              <a:rPr lang="cs-CZ" b="1" i="0" u="none" strike="noStrike" baseline="0" smtClean="0">
                <a:solidFill>
                  <a:srgbClr val="000000"/>
                </a:solidFill>
                <a:latin typeface="Segoe"/>
                <a:ea typeface="ＭＳ ゴシック"/>
              </a:rPr>
              <a:t>Ctrl+A</a:t>
            </a:r>
            <a:r>
              <a:rPr lang="cs-CZ" b="0" i="0" u="none" strike="noStrike" baseline="0" smtClean="0">
                <a:solidFill>
                  <a:srgbClr val="000000"/>
                </a:solidFill>
                <a:latin typeface="Segoe"/>
                <a:ea typeface="ＭＳ ゴシック"/>
              </a:rPr>
              <a:t>. You can also drag across the bullets to select them.</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2888832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Paragraph Line Spacing</a:t>
            </a:r>
          </a:p>
        </p:txBody>
      </p:sp>
      <p:sp>
        <p:nvSpPr>
          <p:cNvPr id="3" name="Text Placeholder 2"/>
          <p:cNvSpPr>
            <a:spLocks noGrp="1"/>
          </p:cNvSpPr>
          <p:nvPr>
            <p:ph type="body" idx="1"/>
          </p:nvPr>
        </p:nvSpPr>
        <p:spPr/>
        <p:txBody>
          <a:bodyPr/>
          <a:lstStyle/>
          <a:p>
            <a:pPr lvl="1" rtl="0">
              <a:buFont typeface="+mj-lt"/>
              <a:buAutoNum type="arabicPeriod" startAt="3"/>
            </a:pP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Line Spacing</a:t>
            </a:r>
            <a:r>
              <a:rPr lang="cs-CZ" sz="2000" b="0" i="0" u="none" strike="noStrike" baseline="0" smtClean="0">
                <a:latin typeface="Segoe"/>
                <a:ea typeface="ＭＳ ゴシック"/>
              </a:rPr>
              <a:t> </a:t>
            </a:r>
            <a:br>
              <a:rPr lang="cs-CZ" sz="2000" b="0" i="0" u="none" strike="noStrike" baseline="0" smtClean="0">
                <a:latin typeface="Segoe"/>
                <a:ea typeface="ＭＳ ゴシック"/>
              </a:rPr>
            </a:br>
            <a:r>
              <a:rPr lang="cs-CZ" sz="2000" b="0" i="0" u="none" strike="noStrike" baseline="0" smtClean="0">
                <a:latin typeface="Segoe"/>
                <a:ea typeface="ＭＳ ゴシック"/>
              </a:rPr>
              <a:t>button in the Paragraph </a:t>
            </a:r>
            <a:br>
              <a:rPr lang="cs-CZ" sz="2000" b="0" i="0" u="none" strike="noStrike" baseline="0" smtClean="0">
                <a:latin typeface="Segoe"/>
                <a:ea typeface="ＭＳ ゴシック"/>
              </a:rPr>
            </a:br>
            <a:r>
              <a:rPr lang="cs-CZ" sz="2000" b="0" i="0" u="none" strike="noStrike" baseline="0" smtClean="0">
                <a:latin typeface="Segoe"/>
                <a:ea typeface="ＭＳ ゴシック"/>
              </a:rPr>
              <a:t>group. A list of line </a:t>
            </a:r>
            <a:br>
              <a:rPr lang="cs-CZ" sz="2000" b="0" i="0" u="none" strike="noStrike" baseline="0" smtClean="0">
                <a:latin typeface="Segoe"/>
                <a:ea typeface="ＭＳ ゴシック"/>
              </a:rPr>
            </a:br>
            <a:r>
              <a:rPr lang="cs-CZ" sz="2000" b="0" i="0" u="none" strike="noStrike" baseline="0" smtClean="0">
                <a:latin typeface="Segoe"/>
                <a:ea typeface="ＭＳ ゴシック"/>
              </a:rPr>
              <a:t>spacing options </a:t>
            </a:r>
            <a:br>
              <a:rPr lang="cs-CZ" sz="2000" b="0" i="0" u="none" strike="noStrike" baseline="0" smtClean="0">
                <a:latin typeface="Segoe"/>
                <a:ea typeface="ＭＳ ゴシック"/>
              </a:rPr>
            </a:br>
            <a:r>
              <a:rPr lang="cs-CZ" sz="2000" b="0" i="0" u="none" strike="noStrike" baseline="0" smtClean="0">
                <a:latin typeface="Segoe"/>
                <a:ea typeface="ＭＳ ゴシック"/>
              </a:rPr>
              <a:t>appears (right).</a:t>
            </a:r>
          </a:p>
          <a:p>
            <a:pPr lvl="1" rtl="0">
              <a:buAutoNum type="arabicPeriod" startAt="3"/>
            </a:pPr>
            <a:r>
              <a:rPr lang="cs-CZ" sz="2000" b="0" i="0" u="none" strike="noStrike" baseline="0" smtClean="0">
                <a:latin typeface="Segoe"/>
                <a:ea typeface="ＭＳ ゴシック"/>
              </a:rPr>
              <a:t>Select </a:t>
            </a:r>
            <a:r>
              <a:rPr lang="cs-CZ" sz="2000" b="1" i="0" u="none" strike="noStrike" baseline="0" smtClean="0">
                <a:latin typeface="Segoe"/>
                <a:ea typeface="ＭＳ ゴシック"/>
              </a:rPr>
              <a:t>1.5.</a:t>
            </a:r>
            <a:r>
              <a:rPr lang="cs-CZ" sz="2000" b="0" i="0" u="none" strike="noStrike" baseline="0" smtClean="0">
                <a:latin typeface="Segoe"/>
                <a:ea typeface="ＭＳ ゴシック"/>
              </a:rPr>
              <a:t> PowerPoint </a:t>
            </a:r>
            <a:br>
              <a:rPr lang="cs-CZ" sz="2000" b="0" i="0" u="none" strike="noStrike" baseline="0" smtClean="0">
                <a:latin typeface="Segoe"/>
                <a:ea typeface="ＭＳ ゴシック"/>
              </a:rPr>
            </a:br>
            <a:r>
              <a:rPr lang="cs-CZ" sz="2000" b="0" i="0" u="none" strike="noStrike" baseline="0" smtClean="0">
                <a:latin typeface="Segoe"/>
                <a:ea typeface="ＭＳ ゴシック"/>
              </a:rPr>
              <a:t>formats the paragraphs </a:t>
            </a:r>
            <a:br>
              <a:rPr lang="cs-CZ" sz="2000" b="0" i="0" u="none" strike="noStrike" baseline="0" smtClean="0">
                <a:latin typeface="Segoe"/>
                <a:ea typeface="ＭＳ ゴシック"/>
              </a:rPr>
            </a:br>
            <a:r>
              <a:rPr lang="cs-CZ" sz="2000" b="0" i="0" u="none" strike="noStrike" baseline="0" smtClean="0">
                <a:latin typeface="Segoe"/>
                <a:ea typeface="ＭＳ ゴシック"/>
              </a:rPr>
              <a:t>so each line is separated </a:t>
            </a:r>
            <a:br>
              <a:rPr lang="cs-CZ" sz="2000" b="0" i="0" u="none" strike="noStrike" baseline="0" smtClean="0">
                <a:latin typeface="Segoe"/>
                <a:ea typeface="ＭＳ ゴシック"/>
              </a:rPr>
            </a:br>
            <a:r>
              <a:rPr lang="cs-CZ" sz="2000" b="0" i="0" u="none" strike="noStrike" baseline="0" smtClean="0">
                <a:latin typeface="Segoe"/>
                <a:ea typeface="ＭＳ ゴシック"/>
              </a:rPr>
              <a:t>by 1.5 lines of blank </a:t>
            </a:r>
            <a:br>
              <a:rPr lang="cs-CZ" sz="2000" b="0" i="0" u="none" strike="noStrike" baseline="0" smtClean="0">
                <a:latin typeface="Segoe"/>
                <a:ea typeface="ＭＳ ゴシック"/>
              </a:rPr>
            </a:br>
            <a:r>
              <a:rPr lang="cs-CZ" sz="2000" b="0" i="0" u="none" strike="noStrike" baseline="0" smtClean="0">
                <a:latin typeface="Segoe"/>
                <a:ea typeface="ＭＳ ゴシック"/>
              </a:rPr>
              <a:t>space.</a:t>
            </a:r>
          </a:p>
          <a:p>
            <a:pPr lvl="1" rtl="0">
              <a:buAutoNum type="arabicPeriod" startAt="3"/>
            </a:pP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Line Spacing</a:t>
            </a:r>
            <a:r>
              <a:rPr lang="cs-CZ" sz="2000" b="0" i="0" u="none" strike="noStrike" baseline="0" smtClean="0">
                <a:latin typeface="Segoe"/>
                <a:ea typeface="ＭＳ ゴシック"/>
              </a:rPr>
              <a:t> </a:t>
            </a:r>
            <a:br>
              <a:rPr lang="cs-CZ" sz="2000" b="0" i="0" u="none" strike="noStrike" baseline="0" smtClean="0">
                <a:latin typeface="Segoe"/>
                <a:ea typeface="ＭＳ ゴシック"/>
              </a:rPr>
            </a:br>
            <a:r>
              <a:rPr lang="cs-CZ" sz="2000" b="0" i="0" u="none" strike="noStrike" baseline="0" smtClean="0">
                <a:latin typeface="Segoe"/>
                <a:ea typeface="ＭＳ ゴシック"/>
              </a:rPr>
              <a:t>button again, and then </a:t>
            </a:r>
            <a:br>
              <a:rPr lang="cs-CZ" sz="2000" b="0" i="0" u="none" strike="noStrike" baseline="0" smtClean="0">
                <a:latin typeface="Segoe"/>
                <a:ea typeface="ＭＳ ゴシック"/>
              </a:rPr>
            </a:br>
            <a:r>
              <a:rPr lang="cs-CZ" sz="2000" b="0" i="0" u="none" strike="noStrike" baseline="0" smtClean="0">
                <a:latin typeface="Segoe"/>
                <a:ea typeface="ＭＳ ゴシック"/>
              </a:rPr>
              <a:t>click </a:t>
            </a:r>
            <a:r>
              <a:rPr lang="cs-CZ" sz="2000" b="1" i="0" u="none" strike="noStrike" baseline="0" smtClean="0">
                <a:latin typeface="Segoe"/>
                <a:ea typeface="ＭＳ ゴシック"/>
              </a:rPr>
              <a:t>Line Spacing Options</a:t>
            </a:r>
            <a:r>
              <a:rPr lang="cs-CZ" sz="2000" b="0" i="0" u="none" strike="noStrike" baseline="0" smtClean="0">
                <a:latin typeface="Segoe"/>
                <a:ea typeface="ＭＳ ゴシック"/>
              </a:rPr>
              <a:t> at the bottom of the menu. The Paragraph dialog box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03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2533" y="1600201"/>
            <a:ext cx="4495800" cy="3599999"/>
          </a:xfrm>
          <a:prstGeom prst="rect">
            <a:avLst/>
          </a:prstGeom>
        </p:spPr>
      </p:pic>
    </p:spTree>
    <p:extLst>
      <p:ext uri="{BB962C8B-B14F-4D97-AF65-F5344CB8AC3E}">
        <p14:creationId xmlns:p14="http://schemas.microsoft.com/office/powerpoint/2010/main" val="2207994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Paragraph Line Spacing</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smtClean="0">
                <a:latin typeface="Segoe"/>
                <a:ea typeface="ＭＳ ゴシック"/>
              </a:rPr>
              <a:t>In the Spacing section of the dialog box, set the following values:</a:t>
            </a:r>
          </a:p>
          <a:p>
            <a:pPr marL="0" lvl="0" indent="0" rtl="0">
              <a:buNone/>
            </a:pPr>
            <a:r>
              <a:rPr lang="cs-CZ" b="0" i="0" u="none" strike="noStrike" baseline="0" smtClean="0">
                <a:latin typeface="Segoe"/>
                <a:ea typeface="ＭＳ ゴシック"/>
              </a:rPr>
              <a:t>	Before: </a:t>
            </a:r>
            <a:r>
              <a:rPr lang="cs-CZ" b="1" i="0" u="none" strike="noStrike" baseline="0" smtClean="0">
                <a:latin typeface="Segoe"/>
                <a:ea typeface="ＭＳ ゴシック"/>
              </a:rPr>
              <a:t>0 pt</a:t>
            </a:r>
          </a:p>
          <a:p>
            <a:pPr marL="0" lvl="0" indent="0" rtl="0">
              <a:buNone/>
            </a:pPr>
            <a:r>
              <a:rPr lang="cs-CZ" b="0" i="0" u="none" strike="noStrike" baseline="0" smtClean="0">
                <a:latin typeface="Segoe"/>
                <a:ea typeface="ＭＳ ゴシック"/>
              </a:rPr>
              <a:t>	After: </a:t>
            </a:r>
            <a:r>
              <a:rPr lang="cs-CZ" b="1" i="0" u="none" strike="noStrike" baseline="0" smtClean="0">
                <a:latin typeface="Segoe"/>
                <a:ea typeface="ＭＳ ゴシック"/>
              </a:rPr>
              <a:t>9 pt</a:t>
            </a:r>
          </a:p>
          <a:p>
            <a:pPr lvl="1" rtl="0">
              <a:buFont typeface="+mj-lt"/>
              <a:buAutoNum type="arabicPeriod" startAt="7"/>
            </a:pPr>
            <a:r>
              <a:rPr lang="cs-CZ" b="0" i="0" u="none" strike="noStrike" baseline="0" smtClean="0">
                <a:latin typeface="Segoe"/>
                <a:ea typeface="ＭＳ ゴシック"/>
              </a:rPr>
              <a:t>Open the Line Spacing </a:t>
            </a:r>
            <a:br>
              <a:rPr lang="cs-CZ" b="0" i="0" u="none" strike="noStrike" baseline="0" smtClean="0">
                <a:latin typeface="Segoe"/>
                <a:ea typeface="ＭＳ ゴシック"/>
              </a:rPr>
            </a:br>
            <a:r>
              <a:rPr lang="cs-CZ" b="0" i="0" u="none" strike="noStrike" baseline="0" smtClean="0">
                <a:latin typeface="Segoe"/>
                <a:ea typeface="ＭＳ ゴシック"/>
              </a:rPr>
              <a:t>drop-down list, and </a:t>
            </a:r>
            <a:br>
              <a:rPr lang="cs-CZ" b="0" i="0" u="none" strike="noStrike" baseline="0" smtClean="0">
                <a:latin typeface="Segoe"/>
                <a:ea typeface="ＭＳ ゴシック"/>
              </a:rPr>
            </a:br>
            <a:r>
              <a:rPr lang="cs-CZ" b="0" i="0" u="none" strike="noStrike" baseline="0" smtClean="0">
                <a:latin typeface="Segoe"/>
                <a:ea typeface="ＭＳ ゴシック"/>
              </a:rPr>
              <a:t>then click </a:t>
            </a:r>
            <a:r>
              <a:rPr lang="cs-CZ" b="1" i="0" u="none" strike="noStrike" baseline="0" smtClean="0">
                <a:latin typeface="Segoe"/>
                <a:ea typeface="ＭＳ ゴシック"/>
              </a:rPr>
              <a:t>Exactly</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Then in the text box to </a:t>
            </a:r>
            <a:br>
              <a:rPr lang="cs-CZ" b="0" i="0" u="none" strike="noStrike" baseline="0" smtClean="0">
                <a:latin typeface="Segoe"/>
                <a:ea typeface="ＭＳ ゴシック"/>
              </a:rPr>
            </a:br>
            <a:r>
              <a:rPr lang="cs-CZ" b="0" i="0" u="none" strike="noStrike" baseline="0" smtClean="0">
                <a:latin typeface="Segoe"/>
                <a:ea typeface="ＭＳ ゴシック"/>
              </a:rPr>
              <a:t>its right, type </a:t>
            </a:r>
            <a:r>
              <a:rPr lang="cs-CZ" b="1" i="0" u="none" strike="noStrike" baseline="0" smtClean="0">
                <a:latin typeface="Segoe"/>
                <a:ea typeface="ＭＳ ゴシック"/>
              </a:rPr>
              <a:t>38</a:t>
            </a:r>
            <a:r>
              <a:rPr lang="cs-CZ" b="0" i="0" u="none" strike="noStrike" baseline="0" smtClean="0">
                <a:latin typeface="Segoe"/>
                <a:ea typeface="ＭＳ ゴシック"/>
              </a:rPr>
              <a:t>. The </a:t>
            </a:r>
            <a:br>
              <a:rPr lang="cs-CZ" b="0" i="0" u="none" strike="noStrike" baseline="0" smtClean="0">
                <a:latin typeface="Segoe"/>
                <a:ea typeface="ＭＳ ゴシック"/>
              </a:rPr>
            </a:br>
            <a:r>
              <a:rPr lang="cs-CZ" b="0" i="0" u="none" strike="noStrike" baseline="0" smtClean="0">
                <a:latin typeface="Segoe"/>
                <a:ea typeface="ＭＳ ゴシック"/>
              </a:rPr>
              <a:t>dialog box settings should look like the figure above.</a:t>
            </a:r>
          </a:p>
          <a:p>
            <a:pPr lvl="1">
              <a:buFont typeface="+mj-lt"/>
              <a:buAutoNum type="arabicPeriod" startAt="7"/>
            </a:pPr>
            <a:r>
              <a:rPr lang="cs-CZ">
                <a:latin typeface="Segoe"/>
                <a:ea typeface="ＭＳ ゴシック"/>
              </a:rPr>
              <a:t>Click </a:t>
            </a:r>
            <a:r>
              <a:rPr lang="cs-CZ" b="1">
                <a:latin typeface="Segoe"/>
                <a:ea typeface="ＭＳ ゴシック"/>
              </a:rPr>
              <a:t>OK</a:t>
            </a:r>
            <a:r>
              <a:rPr lang="cs-CZ">
                <a:latin typeface="Segoe"/>
                <a:ea typeface="ＭＳ ゴシック"/>
              </a:rPr>
              <a:t>. The settings are applied to all the bullets on the slide.</a:t>
            </a:r>
          </a:p>
          <a:p>
            <a:pPr lvl="1" rtl="0">
              <a:buFont typeface="+mj-lt"/>
              <a:buAutoNum type="arabicPeriod" startAt="7"/>
            </a:pPr>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981200"/>
            <a:ext cx="4267201" cy="2802893"/>
          </a:xfrm>
          <a:prstGeom prst="rect">
            <a:avLst/>
          </a:prstGeom>
        </p:spPr>
      </p:pic>
    </p:spTree>
    <p:extLst>
      <p:ext uri="{BB962C8B-B14F-4D97-AF65-F5344CB8AC3E}">
        <p14:creationId xmlns:p14="http://schemas.microsoft.com/office/powerpoint/2010/main" val="2135408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Paragraph Line Spacing</a:t>
            </a:r>
          </a:p>
        </p:txBody>
      </p:sp>
      <p:sp>
        <p:nvSpPr>
          <p:cNvPr id="3" name="Text Placeholder 2"/>
          <p:cNvSpPr>
            <a:spLocks noGrp="1"/>
          </p:cNvSpPr>
          <p:nvPr>
            <p:ph type="body" idx="1"/>
          </p:nvPr>
        </p:nvSpPr>
        <p:spPr/>
        <p:txBody>
          <a:bodyPr/>
          <a:lstStyle/>
          <a:p>
            <a:pPr lvl="1" rtl="0">
              <a:buFont typeface="+mj-lt"/>
              <a:buAutoNum type="arabicPeriod" startAt="9"/>
            </a:pPr>
            <a:r>
              <a:rPr lang="cs-CZ" sz="2000" b="0" i="0" u="none" strike="noStrike" baseline="0" smtClean="0">
                <a:latin typeface="Segoe"/>
                <a:ea typeface="ＭＳ ゴシック"/>
              </a:rPr>
              <a:t>Click </a:t>
            </a:r>
            <a:r>
              <a:rPr lang="cs-CZ" sz="2000" b="1" i="0" u="none" strike="noStrike" baseline="0" smtClean="0">
                <a:latin typeface="Segoe"/>
                <a:ea typeface="ＭＳ ゴシック"/>
              </a:rPr>
              <a:t>away from the bullets</a:t>
            </a:r>
            <a:r>
              <a:rPr lang="cs-CZ" sz="2000" b="0" i="0" u="none" strike="noStrike" baseline="0" smtClean="0">
                <a:latin typeface="Segoe"/>
                <a:ea typeface="ＭＳ ゴシック"/>
              </a:rPr>
              <a:t> to deselect them. The slide should resemble one</a:t>
            </a:r>
            <a:r>
              <a:rPr lang="cs-CZ" sz="2000" b="0" i="0" u="none" strike="noStrike" smtClean="0">
                <a:latin typeface="Segoe"/>
                <a:ea typeface="ＭＳ ゴシック"/>
              </a:rPr>
              <a:t> at right</a:t>
            </a:r>
            <a:r>
              <a:rPr lang="cs-CZ" sz="2000" b="0" i="0" u="none" strike="noStrike" baseline="0" smtClean="0">
                <a:latin typeface="Segoe"/>
                <a:ea typeface="ＭＳ ゴシック"/>
              </a:rPr>
              <a:t>.</a:t>
            </a:r>
          </a:p>
          <a:p>
            <a:pPr lvl="1">
              <a:buFont typeface="+mj-lt"/>
              <a:buAutoNum type="arabicPeriod" startAt="10"/>
            </a:pPr>
            <a:r>
              <a:rPr lang="cs-CZ" sz="2000">
                <a:latin typeface="Segoe"/>
                <a:ea typeface="ＭＳ ゴシック"/>
              </a:rPr>
              <a:t> </a:t>
            </a:r>
            <a:r>
              <a:rPr lang="cs-CZ" sz="2000" b="1">
                <a:latin typeface="Segoe"/>
                <a:ea typeface="ＭＳ ゴシック"/>
              </a:rPr>
              <a:t>SAVE</a:t>
            </a:r>
            <a:r>
              <a:rPr lang="cs-CZ" sz="2000">
                <a:latin typeface="Segoe"/>
                <a:ea typeface="ＭＳ ゴシック"/>
              </a:rPr>
              <a:t> the </a:t>
            </a:r>
            <a:br>
              <a:rPr lang="cs-CZ" sz="2000">
                <a:latin typeface="Segoe"/>
                <a:ea typeface="ＭＳ ゴシック"/>
              </a:rPr>
            </a:br>
            <a:r>
              <a:rPr lang="cs-CZ" sz="2000">
                <a:latin typeface="Segoe"/>
                <a:ea typeface="ＭＳ ゴシック"/>
              </a:rPr>
              <a:t>presentation.</a:t>
            </a:r>
          </a:p>
          <a:p>
            <a:pPr lvl="0"/>
            <a:r>
              <a:rPr lang="cs-CZ" sz="2000" b="1">
                <a:latin typeface="Segoe"/>
                <a:ea typeface="ＭＳ ゴシック"/>
              </a:rPr>
              <a:t>PAUSE</a:t>
            </a:r>
            <a:r>
              <a:rPr lang="cs-CZ" sz="2000">
                <a:latin typeface="Segoe"/>
                <a:ea typeface="ＭＳ ゴシック"/>
              </a:rPr>
              <a:t>. </a:t>
            </a:r>
            <a:r>
              <a:rPr lang="cs-CZ" sz="2000" b="1">
                <a:latin typeface="Segoe"/>
                <a:ea typeface="ＭＳ ゴシック"/>
              </a:rPr>
              <a:t>LEAVE</a:t>
            </a:r>
            <a:r>
              <a:rPr lang="cs-CZ" sz="2000">
                <a:latin typeface="Segoe"/>
                <a:ea typeface="ＭＳ ゴシック"/>
              </a:rPr>
              <a:t> the </a:t>
            </a:r>
            <a:br>
              <a:rPr lang="cs-CZ" sz="2000">
                <a:latin typeface="Segoe"/>
                <a:ea typeface="ＭＳ ゴシック"/>
              </a:rPr>
            </a:br>
            <a:r>
              <a:rPr lang="cs-CZ" sz="2000">
                <a:latin typeface="Segoe"/>
                <a:ea typeface="ＭＳ ゴシック"/>
              </a:rPr>
              <a:t>presentation open to use </a:t>
            </a:r>
            <a:br>
              <a:rPr lang="cs-CZ" sz="2000">
                <a:latin typeface="Segoe"/>
                <a:ea typeface="ＭＳ ゴシック"/>
              </a:rPr>
            </a:br>
            <a:r>
              <a:rPr lang="cs-CZ" sz="2000">
                <a:latin typeface="Segoe"/>
                <a:ea typeface="ＭＳ ゴシック"/>
              </a:rPr>
              <a:t>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3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905000"/>
            <a:ext cx="4758266" cy="3604566"/>
          </a:xfrm>
          <a:prstGeom prst="rect">
            <a:avLst/>
          </a:prstGeom>
        </p:spPr>
      </p:pic>
    </p:spTree>
    <p:extLst>
      <p:ext uri="{BB962C8B-B14F-4D97-AF65-F5344CB8AC3E}">
        <p14:creationId xmlns:p14="http://schemas.microsoft.com/office/powerpoint/2010/main" val="1206372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Indentation</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Sales Pipeline Formats</a:t>
            </a:r>
            <a:r>
              <a:rPr lang="cs-CZ" b="0" i="1" u="none" strike="noStrike" baseline="0" smtClean="0">
                <a:latin typeface="Segoe"/>
                <a:ea typeface="ＭＳ ゴシック"/>
              </a:rPr>
              <a:t> </a:t>
            </a:r>
            <a:r>
              <a:rPr lang="cs-CZ" b="0" i="0" u="none" strike="noStrike" baseline="0" smtClean="0">
                <a:latin typeface="Segoe"/>
                <a:ea typeface="ＭＳ ゴシック"/>
              </a:rPr>
              <a:t>presentation that is still open from the previous exercise.</a:t>
            </a:r>
          </a:p>
          <a:p>
            <a:pPr lvl="1" rtl="0"/>
            <a:r>
              <a:rPr lang="cs-CZ" b="0" i="0" u="none" strike="noStrike" baseline="0" smtClean="0">
                <a:latin typeface="Segoe"/>
                <a:ea typeface="ＭＳ ゴシック"/>
              </a:rPr>
              <a:t>On slide 3, click in the</a:t>
            </a:r>
            <a:br>
              <a:rPr lang="cs-CZ" b="0" i="0" u="none" strike="noStrike" baseline="0" smtClean="0">
                <a:latin typeface="Segoe"/>
                <a:ea typeface="ＭＳ ゴシック"/>
              </a:rPr>
            </a:br>
            <a:r>
              <a:rPr lang="cs-CZ" b="1" i="0" u="none" strike="noStrike" baseline="0" smtClean="0">
                <a:latin typeface="Segoe"/>
                <a:ea typeface="ＭＳ ゴシック"/>
              </a:rPr>
              <a:t>first bulleted paragraph</a:t>
            </a:r>
            <a:r>
              <a:rPr lang="cs-CZ" b="0" i="0" u="none" strike="noStrike" baseline="0" smtClean="0">
                <a:latin typeface="Times New Roman"/>
                <a:ea typeface="ＭＳ ゴシック"/>
              </a:rPr>
              <a:t>.</a:t>
            </a:r>
          </a:p>
          <a:p>
            <a:pPr lvl="1" rtl="0"/>
            <a:r>
              <a:rPr lang="cs-CZ" b="0" i="0" u="none" strike="noStrike" baseline="0" smtClean="0">
                <a:latin typeface="Segoe"/>
                <a:ea typeface="ＭＳ ゴシック"/>
              </a:rPr>
              <a:t>Click the </a:t>
            </a:r>
            <a:r>
              <a:rPr lang="cs-CZ" b="1" i="0" u="none" strike="noStrike" baseline="0" smtClean="0">
                <a:latin typeface="Segoe"/>
                <a:ea typeface="ＭＳ ゴシック"/>
              </a:rPr>
              <a:t>dialog box </a:t>
            </a:r>
            <a:br>
              <a:rPr lang="cs-CZ" b="1" i="0" u="none" strike="noStrike" baseline="0" smtClean="0">
                <a:latin typeface="Segoe"/>
                <a:ea typeface="ＭＳ ゴシック"/>
              </a:rPr>
            </a:br>
            <a:r>
              <a:rPr lang="cs-CZ" b="1" i="0" u="none" strike="noStrike" baseline="0" smtClean="0">
                <a:latin typeface="Segoe"/>
                <a:ea typeface="ＭＳ ゴシック"/>
              </a:rPr>
              <a:t>launcher</a:t>
            </a:r>
            <a:r>
              <a:rPr lang="cs-CZ" b="0" i="0" u="none" strike="noStrike" baseline="0" smtClean="0">
                <a:latin typeface="Segoe"/>
                <a:ea typeface="ＭＳ ゴシック"/>
              </a:rPr>
              <a:t> for the Para-</a:t>
            </a:r>
            <a:br>
              <a:rPr lang="cs-CZ" b="0" i="0" u="none" strike="noStrike" baseline="0" smtClean="0">
                <a:latin typeface="Segoe"/>
                <a:ea typeface="ＭＳ ゴシック"/>
              </a:rPr>
            </a:br>
            <a:r>
              <a:rPr lang="cs-CZ" b="0" i="0" u="none" strike="noStrike" baseline="0" smtClean="0">
                <a:latin typeface="Segoe"/>
                <a:ea typeface="ＭＳ ゴシック"/>
              </a:rPr>
              <a:t>graph group. The Para-</a:t>
            </a:r>
            <a:br>
              <a:rPr lang="cs-CZ" b="0" i="0" u="none" strike="noStrike" baseline="0" smtClean="0">
                <a:latin typeface="Segoe"/>
                <a:ea typeface="ＭＳ ゴシック"/>
              </a:rPr>
            </a:br>
            <a:r>
              <a:rPr lang="cs-CZ" b="0" i="0" u="none" strike="noStrike" baseline="0" smtClean="0">
                <a:latin typeface="Segoe"/>
                <a:ea typeface="ＭＳ ゴシック"/>
              </a:rPr>
              <a:t>graph dialog box opens.</a:t>
            </a:r>
          </a:p>
          <a:p>
            <a:pPr lvl="1" rtl="0"/>
            <a:r>
              <a:rPr lang="cs-CZ" b="0" i="0" u="none" strike="noStrike" baseline="0" smtClean="0">
                <a:latin typeface="Segoe"/>
                <a:ea typeface="ＭＳ ゴシック"/>
              </a:rPr>
              <a:t>In the Indentation section </a:t>
            </a:r>
            <a:br>
              <a:rPr lang="cs-CZ" b="0" i="0" u="none" strike="noStrike" baseline="0" smtClean="0">
                <a:latin typeface="Segoe"/>
                <a:ea typeface="ＭＳ ゴシック"/>
              </a:rPr>
            </a:br>
            <a:r>
              <a:rPr lang="cs-CZ" b="0" i="0" u="none" strike="noStrike" baseline="0" smtClean="0">
                <a:latin typeface="Segoe"/>
                <a:ea typeface="ＭＳ ゴシック"/>
              </a:rPr>
              <a:t>of the dialog box, set the </a:t>
            </a:r>
            <a:r>
              <a:rPr lang="cs-CZ" b="1" i="0" u="none" strike="noStrike" baseline="0" smtClean="0">
                <a:latin typeface="Segoe"/>
                <a:ea typeface="ＭＳ ゴシック"/>
              </a:rPr>
              <a:t>Before Text</a:t>
            </a:r>
            <a:r>
              <a:rPr lang="cs-CZ" b="0" i="0" u="none" strike="noStrike" baseline="0" smtClean="0">
                <a:latin typeface="Segoe"/>
                <a:ea typeface="ＭＳ ゴシック"/>
              </a:rPr>
              <a:t> value to </a:t>
            </a:r>
            <a:r>
              <a:rPr lang="cs-CZ" b="1" i="0" u="none" strike="noStrike" baseline="0" smtClean="0">
                <a:latin typeface="Segoe"/>
                <a:ea typeface="ＭＳ ゴシック"/>
              </a:rPr>
              <a:t>0.7”</a:t>
            </a:r>
            <a:r>
              <a:rPr lang="cs-CZ" b="0" i="0" u="none" strike="noStrike" baseline="0" smtClean="0">
                <a:latin typeface="Segoe"/>
                <a:ea typeface="ＭＳ ゴシック"/>
              </a:rPr>
              <a:t>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03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981200"/>
            <a:ext cx="3900753" cy="2531125"/>
          </a:xfrm>
          <a:prstGeom prst="rect">
            <a:avLst/>
          </a:prstGeom>
        </p:spPr>
      </p:pic>
    </p:spTree>
    <p:extLst>
      <p:ext uri="{BB962C8B-B14F-4D97-AF65-F5344CB8AC3E}">
        <p14:creationId xmlns:p14="http://schemas.microsoft.com/office/powerpoint/2010/main" val="3698885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Indentation</a:t>
            </a:r>
          </a:p>
        </p:txBody>
      </p:sp>
      <p:sp>
        <p:nvSpPr>
          <p:cNvPr id="3" name="Text Placeholder 2"/>
          <p:cNvSpPr>
            <a:spLocks noGrp="1"/>
          </p:cNvSpPr>
          <p:nvPr>
            <p:ph type="body" idx="1"/>
          </p:nvPr>
        </p:nvSpPr>
        <p:spPr/>
        <p:txBody>
          <a:bodyPr/>
          <a:lstStyle/>
          <a:p>
            <a:pPr lvl="1" rtl="0">
              <a:buFont typeface="+mj-lt"/>
              <a:buAutoNum type="arabicPeriod" startAt="4"/>
            </a:pPr>
            <a:r>
              <a:rPr lang="cs-CZ" sz="2000" b="0" i="0" u="none" strike="noStrike" baseline="0" smtClean="0">
                <a:latin typeface="Segoe"/>
                <a:ea typeface="ＭＳ ゴシック"/>
              </a:rPr>
              <a:t>Click </a:t>
            </a:r>
            <a:r>
              <a:rPr lang="cs-CZ" sz="2000" b="1" i="0" u="none" strike="noStrike" baseline="0" smtClean="0">
                <a:latin typeface="Segoe"/>
                <a:ea typeface="ＭＳ ゴシック"/>
              </a:rPr>
              <a:t>OK</a:t>
            </a:r>
            <a:r>
              <a:rPr lang="cs-CZ" sz="2000" b="0" i="0" u="none" strike="noStrike" baseline="0" smtClean="0">
                <a:latin typeface="Segoe"/>
                <a:ea typeface="ＭＳ ゴシック"/>
              </a:rPr>
              <a:t>. The new </a:t>
            </a:r>
            <a:br>
              <a:rPr lang="cs-CZ" sz="2000" b="0" i="0" u="none" strike="noStrike" baseline="0" smtClean="0">
                <a:latin typeface="Segoe"/>
                <a:ea typeface="ＭＳ ゴシック"/>
              </a:rPr>
            </a:br>
            <a:r>
              <a:rPr lang="cs-CZ" sz="2000" b="0" i="0" u="none" strike="noStrike" baseline="0" smtClean="0">
                <a:latin typeface="Segoe"/>
                <a:ea typeface="ＭＳ ゴシック"/>
              </a:rPr>
              <a:t>setting is applied. </a:t>
            </a:r>
            <a:br>
              <a:rPr lang="cs-CZ" sz="2000" b="0" i="0" u="none" strike="noStrike" baseline="0" smtClean="0">
                <a:latin typeface="Segoe"/>
                <a:ea typeface="ＭＳ ゴシック"/>
              </a:rPr>
            </a:br>
            <a:r>
              <a:rPr lang="cs-CZ" sz="2000" b="0" i="0" u="none" strike="noStrike" baseline="0" smtClean="0">
                <a:latin typeface="Segoe"/>
                <a:ea typeface="ＭＳ ゴシック"/>
              </a:rPr>
              <a:t>Both lines of the first </a:t>
            </a:r>
            <a:br>
              <a:rPr lang="cs-CZ" sz="2000" b="0" i="0" u="none" strike="noStrike" baseline="0" smtClean="0">
                <a:latin typeface="Segoe"/>
                <a:ea typeface="ＭＳ ゴシック"/>
              </a:rPr>
            </a:br>
            <a:r>
              <a:rPr lang="cs-CZ" sz="2000" b="0" i="0" u="none" strike="noStrike" baseline="0" smtClean="0">
                <a:latin typeface="Segoe"/>
                <a:ea typeface="ＭＳ ゴシック"/>
              </a:rPr>
              <a:t>bullet are indented </a:t>
            </a:r>
            <a:br>
              <a:rPr lang="cs-CZ" sz="2000" b="0" i="0" u="none" strike="noStrike" baseline="0" smtClean="0">
                <a:latin typeface="Segoe"/>
                <a:ea typeface="ＭＳ ゴシック"/>
              </a:rPr>
            </a:br>
            <a:r>
              <a:rPr lang="cs-CZ" sz="2000" b="0" i="0" u="none" strike="noStrike" baseline="0" smtClean="0">
                <a:latin typeface="Segoe"/>
                <a:ea typeface="ＭＳ ゴシック"/>
              </a:rPr>
              <a:t>more than the other </a:t>
            </a:r>
            <a:br>
              <a:rPr lang="cs-CZ" sz="2000" b="0" i="0" u="none" strike="noStrike" baseline="0" smtClean="0">
                <a:latin typeface="Segoe"/>
                <a:ea typeface="ＭＳ ゴシック"/>
              </a:rPr>
            </a:br>
            <a:r>
              <a:rPr lang="cs-CZ" sz="2000" b="0" i="0" u="none" strike="noStrike" baseline="0" smtClean="0">
                <a:latin typeface="Segoe"/>
                <a:ea typeface="ＭＳ ゴシック"/>
              </a:rPr>
              <a:t>bullets (rght). The </a:t>
            </a:r>
            <a:br>
              <a:rPr lang="cs-CZ" sz="2000" b="0" i="0" u="none" strike="noStrike" baseline="0" smtClean="0">
                <a:latin typeface="Segoe"/>
                <a:ea typeface="ＭＳ ゴシック"/>
              </a:rPr>
            </a:br>
            <a:r>
              <a:rPr lang="cs-CZ" sz="2000" b="0" i="0" u="none" strike="noStrike" baseline="0" smtClean="0">
                <a:latin typeface="Segoe"/>
                <a:ea typeface="ＭＳ ゴシック"/>
              </a:rPr>
              <a:t>placement of the </a:t>
            </a:r>
            <a:br>
              <a:rPr lang="cs-CZ" sz="2000" b="0" i="0" u="none" strike="noStrike" baseline="0" smtClean="0">
                <a:latin typeface="Segoe"/>
                <a:ea typeface="ＭＳ ゴシック"/>
              </a:rPr>
            </a:br>
            <a:r>
              <a:rPr lang="cs-CZ" sz="2000" b="0" i="0" u="none" strike="noStrike" baseline="0" smtClean="0">
                <a:latin typeface="Segoe"/>
                <a:ea typeface="ＭＳ ゴシック"/>
              </a:rPr>
              <a:t>bullet in relation to </a:t>
            </a:r>
            <a:br>
              <a:rPr lang="cs-CZ" sz="2000" b="0" i="0" u="none" strike="noStrike" baseline="0" smtClean="0">
                <a:latin typeface="Segoe"/>
                <a:ea typeface="ＭＳ ゴシック"/>
              </a:rPr>
            </a:br>
            <a:r>
              <a:rPr lang="cs-CZ" sz="2000" b="0" i="0" u="none" strike="noStrike" baseline="0" smtClean="0">
                <a:latin typeface="Segoe"/>
                <a:ea typeface="ＭＳ ゴシック"/>
              </a:rPr>
              <a:t>the rest of the text </a:t>
            </a:r>
            <a:br>
              <a:rPr lang="cs-CZ" sz="2000" b="0" i="0" u="none" strike="noStrike" baseline="0" smtClean="0">
                <a:latin typeface="Segoe"/>
                <a:ea typeface="ＭＳ ゴシック"/>
              </a:rPr>
            </a:br>
            <a:r>
              <a:rPr lang="cs-CZ" sz="2000" b="0" i="0" u="none" strike="noStrike" baseline="0" smtClean="0">
                <a:latin typeface="Segoe"/>
                <a:ea typeface="ＭＳ ゴシック"/>
              </a:rPr>
              <a:t>has not changed.</a:t>
            </a:r>
          </a:p>
          <a:p>
            <a:pPr lvl="1" rtl="0">
              <a:buAutoNum type="arabicPeriod" startAt="4"/>
            </a:pPr>
            <a:r>
              <a:rPr lang="cs-CZ" sz="2000" b="0" i="0" u="none" strike="noStrike" baseline="0" smtClean="0">
                <a:latin typeface="Segoe"/>
                <a:ea typeface="ＭＳ ゴシック"/>
              </a:rPr>
              <a:t>Select the other two </a:t>
            </a:r>
            <a:br>
              <a:rPr lang="cs-CZ" sz="2000" b="0" i="0" u="none" strike="noStrike" baseline="0" smtClean="0">
                <a:latin typeface="Segoe"/>
                <a:ea typeface="ＭＳ ゴシック"/>
              </a:rPr>
            </a:br>
            <a:r>
              <a:rPr lang="cs-CZ" sz="2000" b="0" i="0" u="none" strike="noStrike" baseline="0" smtClean="0">
                <a:latin typeface="Segoe"/>
                <a:ea typeface="ＭＳ ゴシック"/>
              </a:rPr>
              <a:t>bulleted paragraphs </a:t>
            </a:r>
            <a:br>
              <a:rPr lang="cs-CZ" sz="2000" b="0" i="0" u="none" strike="noStrike" baseline="0" smtClean="0">
                <a:latin typeface="Segoe"/>
                <a:ea typeface="ＭＳ ゴシック"/>
              </a:rPr>
            </a:br>
            <a:r>
              <a:rPr lang="cs-CZ" sz="2000" b="0" i="0" u="none" strike="noStrike" baseline="0" smtClean="0">
                <a:latin typeface="Segoe"/>
                <a:ea typeface="ＭＳ ゴシック"/>
              </a:rPr>
              <a:t>and repeat steps 3-4.</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pic>
        <p:nvPicPr>
          <p:cNvPr id="7" name="Picture 6" descr="0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7800" y="1676400"/>
            <a:ext cx="4690533" cy="3507651"/>
          </a:xfrm>
          <a:prstGeom prst="rect">
            <a:avLst/>
          </a:prstGeom>
        </p:spPr>
      </p:pic>
    </p:spTree>
    <p:extLst>
      <p:ext uri="{BB962C8B-B14F-4D97-AF65-F5344CB8AC3E}">
        <p14:creationId xmlns:p14="http://schemas.microsoft.com/office/powerpoint/2010/main" val="417272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Indentation</a:t>
            </a:r>
          </a:p>
        </p:txBody>
      </p:sp>
      <p:sp>
        <p:nvSpPr>
          <p:cNvPr id="3" name="Text Placeholder 2"/>
          <p:cNvSpPr>
            <a:spLocks noGrp="1"/>
          </p:cNvSpPr>
          <p:nvPr>
            <p:ph type="body" idx="1"/>
          </p:nvPr>
        </p:nvSpPr>
        <p:spPr/>
        <p:txBody>
          <a:bodyPr/>
          <a:lstStyle/>
          <a:p>
            <a:pPr lvl="1">
              <a:buFont typeface="+mj-lt"/>
              <a:buAutoNum type="arabicPeriod" startAt="6"/>
            </a:pPr>
            <a:r>
              <a:rPr lang="cs-CZ">
                <a:latin typeface="Segoe"/>
                <a:ea typeface="ＭＳ ゴシック"/>
              </a:rPr>
              <a:t>Select all three bulleted paragraphs.</a:t>
            </a:r>
          </a:p>
          <a:p>
            <a:pPr lvl="1">
              <a:buAutoNum type="arabicPeriod" startAt="6"/>
            </a:pPr>
            <a:r>
              <a:rPr lang="cs-CZ">
                <a:latin typeface="Segoe"/>
                <a:ea typeface="ＭＳ ゴシック"/>
              </a:rPr>
              <a:t>Click the </a:t>
            </a:r>
            <a:r>
              <a:rPr lang="cs-CZ" b="1">
                <a:latin typeface="Segoe"/>
                <a:ea typeface="ＭＳ ゴシック"/>
              </a:rPr>
              <a:t>dialog box launcher</a:t>
            </a:r>
            <a:r>
              <a:rPr lang="cs-CZ">
                <a:latin typeface="Segoe"/>
                <a:ea typeface="ＭＳ ゴシック"/>
              </a:rPr>
              <a:t> for the Paragraph group. The Paragraph dialog box opens.</a:t>
            </a:r>
          </a:p>
          <a:p>
            <a:pPr lvl="1" rtl="0">
              <a:buFont typeface="+mj-lt"/>
              <a:buAutoNum type="arabicPeriod" startAt="8"/>
            </a:pPr>
            <a:r>
              <a:rPr lang="cs-CZ" b="0" i="0" u="none" strike="noStrike" baseline="0" smtClean="0">
                <a:latin typeface="Segoe"/>
                <a:ea typeface="ＭＳ ゴシック"/>
              </a:rPr>
              <a:t>Set the Hanging indent to </a:t>
            </a:r>
            <a:r>
              <a:rPr lang="cs-CZ" b="1" i="0" u="none" strike="noStrike" baseline="0" smtClean="0">
                <a:latin typeface="Segoe"/>
                <a:ea typeface="ＭＳ ゴシック"/>
              </a:rPr>
              <a:t>0.6”,</a:t>
            </a:r>
            <a:r>
              <a:rPr lang="cs-CZ" b="0" i="0" u="none" strike="noStrike" baseline="0" smtClean="0">
                <a:latin typeface="Segoe"/>
                <a:ea typeface="ＭＳ ゴシック"/>
              </a:rPr>
              <a:t> and then click </a:t>
            </a:r>
            <a:r>
              <a:rPr lang="cs-CZ" b="1" i="0" u="none" strike="noStrike" baseline="0" smtClean="0">
                <a:latin typeface="Segoe"/>
                <a:ea typeface="ＭＳ ゴシック"/>
              </a:rPr>
              <a:t>OK</a:t>
            </a:r>
            <a:r>
              <a:rPr lang="cs-CZ" b="0" i="0" u="none" strike="noStrike" baseline="0" smtClean="0">
                <a:latin typeface="Segoe"/>
                <a:ea typeface="ＭＳ ゴシック"/>
              </a:rPr>
              <a:t> to apply the new setting.</a:t>
            </a:r>
          </a:p>
          <a:p>
            <a:pPr lvl="1" rtl="0">
              <a:buAutoNum type="arabicPeriod" startAt="8"/>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a:t>
            </a:r>
            <a:r>
              <a:rPr lang="cs-CZ" b="1" i="1" u="none" strike="noStrike" baseline="0" smtClean="0">
                <a:latin typeface="Segoe"/>
                <a:ea typeface="ＭＳ ゴシック"/>
              </a:rPr>
              <a:t>Sales Pipeline Formats</a:t>
            </a:r>
            <a:r>
              <a:rPr lang="cs-CZ" b="0" i="1" u="none" strike="noStrike" baseline="0" smtClean="0">
                <a:latin typeface="Segoe"/>
                <a:ea typeface="ＭＳ ゴシック"/>
              </a:rPr>
              <a:t> </a:t>
            </a:r>
            <a:r>
              <a:rPr lang="cs-CZ" b="0" i="0" u="none" strike="noStrike" baseline="0" smtClean="0">
                <a:latin typeface="Segoe"/>
                <a:ea typeface="ＭＳ ゴシック"/>
              </a:rPr>
              <a:t>presentation, and then close it.</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3400451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Create Numbered Lists</a:t>
            </a:r>
          </a:p>
        </p:txBody>
      </p:sp>
      <p:sp>
        <p:nvSpPr>
          <p:cNvPr id="3" name="Text Placeholder 2"/>
          <p:cNvSpPr>
            <a:spLocks noGrp="1"/>
          </p:cNvSpPr>
          <p:nvPr>
            <p:ph type="body" idx="1"/>
          </p:nvPr>
        </p:nvSpPr>
        <p:spPr/>
        <p:txBody>
          <a:bodyPr/>
          <a:lstStyle/>
          <a:p>
            <a:pPr lvl="0"/>
            <a:r>
              <a:rPr lang="cs-CZ" sz="2000">
                <a:latin typeface="Segoe"/>
                <a:ea typeface="ＭＳ ゴシック"/>
              </a:rPr>
              <a:t>PowerPoint enables you to create </a:t>
            </a:r>
            <a:r>
              <a:rPr lang="cs-CZ" sz="2000" b="1" i="1">
                <a:latin typeface="Segoe"/>
                <a:ea typeface="ＭＳ ゴシック"/>
              </a:rPr>
              <a:t>numbered lists</a:t>
            </a:r>
            <a:r>
              <a:rPr lang="cs-CZ" sz="2000">
                <a:latin typeface="Segoe"/>
                <a:ea typeface="ＭＳ ゴシック"/>
              </a:rPr>
              <a:t> to place a list of itemized information in numeric order. </a:t>
            </a:r>
          </a:p>
          <a:p>
            <a:pPr lvl="0"/>
            <a:r>
              <a:rPr lang="cs-CZ" sz="2000">
                <a:latin typeface="Segoe"/>
                <a:ea typeface="ＭＳ ゴシック"/>
              </a:rPr>
              <a:t>Numbered lists are used for procedural steps, action items, and other information where the order in which the items appear is significant. </a:t>
            </a:r>
          </a:p>
          <a:p>
            <a:pPr lvl="0" rtl="0"/>
            <a:r>
              <a:rPr lang="cs-CZ" sz="2000" b="1" i="0" u="none" strike="noStrike" baseline="0" smtClean="0">
                <a:latin typeface="Segoe"/>
                <a:ea typeface="ＭＳ ゴシック"/>
              </a:rPr>
              <a:t>GET READY</a:t>
            </a:r>
            <a:r>
              <a:rPr lang="cs-CZ" sz="2000" b="0" i="0" u="none" strike="noStrike" baseline="0" smtClean="0">
                <a:latin typeface="Segoe"/>
                <a:ea typeface="ＭＳ ゴシック"/>
              </a:rPr>
              <a:t>. To create a numbered list, perform the following steps:</a:t>
            </a:r>
          </a:p>
          <a:p>
            <a:pPr lvl="1" rtl="0"/>
            <a:r>
              <a:rPr lang="cs-CZ" sz="2000" i="0" u="none" strike="noStrike" baseline="0" smtClean="0">
                <a:latin typeface="Segoe"/>
                <a:ea typeface="ＭＳ ゴシック"/>
              </a:rPr>
              <a:t> </a:t>
            </a:r>
            <a:r>
              <a:rPr lang="cs-CZ" sz="2000" b="1" i="0" u="none" strike="noStrike" baseline="0" smtClean="0">
                <a:latin typeface="Segoe"/>
                <a:ea typeface="ＭＳ ゴシック"/>
              </a:rPr>
              <a:t>OPEN</a:t>
            </a:r>
            <a:r>
              <a:rPr lang="cs-CZ" sz="2000" b="0" i="0" u="none" strike="noStrike" baseline="0" smtClean="0">
                <a:latin typeface="Segoe"/>
                <a:ea typeface="ＭＳ ゴシック"/>
              </a:rPr>
              <a:t> the </a:t>
            </a:r>
            <a:r>
              <a:rPr lang="cs-CZ" sz="2000" b="1" i="1" u="none" strike="noStrike" baseline="0" smtClean="0">
                <a:latin typeface="Segoe"/>
                <a:ea typeface="ＭＳ ゴシック"/>
              </a:rPr>
              <a:t>Leveraging Corporate Cash</a:t>
            </a:r>
            <a:r>
              <a:rPr lang="cs-CZ" sz="2000" b="0" i="0" u="none" strike="noStrike" baseline="0" smtClean="0">
                <a:latin typeface="Segoe"/>
                <a:ea typeface="ＭＳ ゴシック"/>
              </a:rPr>
              <a:t> presentation, and then save it as </a:t>
            </a:r>
            <a:r>
              <a:rPr lang="cs-CZ" sz="2000" b="1" i="1" u="none" strike="noStrike" baseline="0" smtClean="0">
                <a:latin typeface="Segoe"/>
                <a:ea typeface="ＭＳ ゴシック"/>
              </a:rPr>
              <a:t>Leveraging Corporate Cash Lists</a:t>
            </a:r>
            <a:r>
              <a:rPr lang="cs-CZ" sz="2000" b="0" i="0" u="none" strike="noStrike" baseline="0" smtClean="0">
                <a:latin typeface="Times New Roman"/>
                <a:ea typeface="ＭＳ ゴシック"/>
              </a:rPr>
              <a:t>.</a:t>
            </a:r>
          </a:p>
          <a:p>
            <a:pPr lvl="1" rtl="0"/>
            <a:r>
              <a:rPr lang="cs-CZ" sz="2000" b="0" i="0" u="none" strike="noStrike" baseline="0" smtClean="0">
                <a:latin typeface="Segoe"/>
                <a:ea typeface="ＭＳ ゴシック"/>
              </a:rPr>
              <a:t>On slide 2, click in the first line of the text in the </a:t>
            </a:r>
            <a:r>
              <a:rPr lang="cs-CZ" sz="2000" b="1" i="0" u="none" strike="noStrike" baseline="0" smtClean="0">
                <a:latin typeface="Segoe"/>
                <a:ea typeface="ＭＳ ゴシック"/>
              </a:rPr>
              <a:t>text placeholder</a:t>
            </a:r>
            <a:r>
              <a:rPr lang="cs-CZ" sz="2000" b="0" i="0" u="none" strike="noStrike" baseline="0" smtClean="0">
                <a:latin typeface="Segoe"/>
                <a:ea typeface="ＭＳ ゴシック"/>
              </a:rPr>
              <a:t> (</a:t>
            </a:r>
            <a:r>
              <a:rPr lang="cs-CZ" sz="2000" b="0" i="1" u="none" strike="noStrike" baseline="0" smtClean="0">
                <a:latin typeface="Segoe"/>
                <a:ea typeface="ＭＳ ゴシック"/>
              </a:rPr>
              <a:t>Determine inventory turnover</a:t>
            </a:r>
            <a:r>
              <a:rPr lang="cs-CZ" sz="2000" b="0" i="0" u="none" strike="noStrike" baseline="0" smtClean="0">
                <a:latin typeface="Segoe"/>
                <a:ea typeface="ＭＳ ゴシック"/>
              </a:rPr>
              <a:t>).</a:t>
            </a:r>
          </a:p>
          <a:p>
            <a:pPr lvl="1" rtl="0"/>
            <a:r>
              <a:rPr lang="cs-CZ" sz="2000" b="0" i="0" u="none" strike="noStrike" baseline="0" smtClean="0">
                <a:latin typeface="Segoe"/>
                <a:ea typeface="ＭＳ ゴシック"/>
              </a:rPr>
              <a:t>Click the </a:t>
            </a:r>
            <a:r>
              <a:rPr lang="cs-CZ" sz="2000" b="1" i="0" u="none" strike="noStrike" baseline="0" smtClean="0">
                <a:latin typeface="Segoe"/>
                <a:ea typeface="ＭＳ ゴシック"/>
              </a:rPr>
              <a:t>Numbering</a:t>
            </a:r>
            <a:r>
              <a:rPr lang="cs-CZ" sz="2000" b="0" i="0" u="none" strike="noStrike" baseline="0" smtClean="0">
                <a:latin typeface="Segoe"/>
                <a:ea typeface="ＭＳ ゴシック"/>
              </a:rPr>
              <a:t> button in the Paragraph group. PowerPoint formats the sentence with a number 1.</a:t>
            </a:r>
          </a:p>
          <a:p>
            <a:pPr lvl="1" rtl="0"/>
            <a:r>
              <a:rPr lang="cs-CZ" sz="2000" b="0" i="0" u="none" strike="noStrike" baseline="0" smtClean="0">
                <a:latin typeface="Segoe"/>
                <a:ea typeface="ＭＳ ゴシック"/>
              </a:rPr>
              <a:t>Select the last three lines in the text placeholder.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3807103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Create Numbered Lists</a:t>
            </a:r>
          </a:p>
        </p:txBody>
      </p:sp>
      <p:sp>
        <p:nvSpPr>
          <p:cNvPr id="3" name="Text Placeholder 2"/>
          <p:cNvSpPr>
            <a:spLocks noGrp="1"/>
          </p:cNvSpPr>
          <p:nvPr>
            <p:ph type="body" idx="1"/>
          </p:nvPr>
        </p:nvSpPr>
        <p:spPr/>
        <p:txBody>
          <a:bodyPr/>
          <a:lstStyle/>
          <a:p>
            <a:pPr lvl="1" rtl="0">
              <a:buFont typeface="+mj-lt"/>
              <a:buAutoNum type="arabicPeriod" startAt="5"/>
            </a:pPr>
            <a:r>
              <a:rPr lang="cs-CZ" b="0" i="0" u="none" strike="noStrike" baseline="0" smtClean="0">
                <a:latin typeface="Segoe"/>
                <a:ea typeface="ＭＳ ゴシック"/>
              </a:rPr>
              <a:t>Click the </a:t>
            </a:r>
            <a:r>
              <a:rPr lang="cs-CZ" b="1" i="0" u="none" strike="noStrike" baseline="0" smtClean="0">
                <a:latin typeface="Segoe"/>
                <a:ea typeface="ＭＳ ゴシック"/>
              </a:rPr>
              <a:t>Numbering</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button. PowerPoint </a:t>
            </a:r>
            <a:br>
              <a:rPr lang="cs-CZ" b="0" i="0" u="none" strike="noStrike" baseline="0" smtClean="0">
                <a:latin typeface="Segoe"/>
                <a:ea typeface="ＭＳ ゴシック"/>
              </a:rPr>
            </a:br>
            <a:r>
              <a:rPr lang="cs-CZ" b="0" i="0" u="none" strike="noStrike" baseline="0" smtClean="0">
                <a:latin typeface="Segoe"/>
                <a:ea typeface="ＭＳ ゴシック"/>
              </a:rPr>
              <a:t>applies numbers 2 </a:t>
            </a:r>
            <a:br>
              <a:rPr lang="cs-CZ" b="0" i="0" u="none" strike="noStrike" baseline="0" smtClean="0">
                <a:latin typeface="Segoe"/>
                <a:ea typeface="ＭＳ ゴシック"/>
              </a:rPr>
            </a:br>
            <a:r>
              <a:rPr lang="cs-CZ" b="0" i="0" u="none" strike="noStrike" baseline="0" smtClean="0">
                <a:latin typeface="Segoe"/>
                <a:ea typeface="ＭＳ ゴシック"/>
              </a:rPr>
              <a:t>through 4.</a:t>
            </a:r>
          </a:p>
          <a:p>
            <a:pPr lvl="1" rtl="0">
              <a:buAutoNum type="arabicPeriod" startAt="5"/>
            </a:pPr>
            <a:r>
              <a:rPr lang="cs-CZ" b="0" i="0" u="none" strike="noStrike" baseline="0" smtClean="0">
                <a:latin typeface="Segoe"/>
                <a:ea typeface="ＭＳ ゴシック"/>
              </a:rPr>
              <a:t>Click outside the text </a:t>
            </a:r>
            <a:br>
              <a:rPr lang="cs-CZ" b="0" i="0" u="none" strike="noStrike" baseline="0" smtClean="0">
                <a:latin typeface="Segoe"/>
                <a:ea typeface="ＭＳ ゴシック"/>
              </a:rPr>
            </a:br>
            <a:r>
              <a:rPr lang="cs-CZ" b="0" i="0" u="none" strike="noStrike" baseline="0" smtClean="0">
                <a:latin typeface="Segoe"/>
                <a:ea typeface="ＭＳ ゴシック"/>
              </a:rPr>
              <a:t>placeholder to clear </a:t>
            </a:r>
            <a:br>
              <a:rPr lang="cs-CZ" b="0" i="0" u="none" strike="noStrike" baseline="0" smtClean="0">
                <a:latin typeface="Segoe"/>
                <a:ea typeface="ＭＳ ゴシック"/>
              </a:rPr>
            </a:br>
            <a:r>
              <a:rPr lang="cs-CZ" b="0" i="0" u="none" strike="noStrike" baseline="0" smtClean="0">
                <a:latin typeface="Segoe"/>
                <a:ea typeface="ＭＳ ゴシック"/>
              </a:rPr>
              <a:t>any text selection. </a:t>
            </a:r>
            <a:br>
              <a:rPr lang="cs-CZ" b="0" i="0" u="none" strike="noStrike" baseline="0" smtClean="0">
                <a:latin typeface="Segoe"/>
                <a:ea typeface="ＭＳ ゴシック"/>
              </a:rPr>
            </a:br>
            <a:r>
              <a:rPr lang="cs-CZ" b="0" i="0" u="none" strike="noStrike" baseline="0" smtClean="0">
                <a:latin typeface="Segoe"/>
                <a:ea typeface="ＭＳ ゴシック"/>
              </a:rPr>
              <a:t>Your slide should look </a:t>
            </a:r>
            <a:br>
              <a:rPr lang="cs-CZ" b="0" i="0" u="none" strike="noStrike" baseline="0" smtClean="0">
                <a:latin typeface="Segoe"/>
                <a:ea typeface="ＭＳ ゴシック"/>
              </a:rPr>
            </a:br>
            <a:r>
              <a:rPr lang="cs-CZ" b="0" i="0" u="none" strike="noStrike" baseline="0" smtClean="0">
                <a:latin typeface="Segoe"/>
                <a:ea typeface="ＭＳ ゴシック"/>
              </a:rPr>
              <a:t>like the one shown</a:t>
            </a:r>
            <a:br>
              <a:rPr lang="cs-CZ" b="0" i="0" u="none" strike="noStrike" baseline="0" smtClean="0">
                <a:latin typeface="Segoe"/>
                <a:ea typeface="ＭＳ ゴシック"/>
              </a:rPr>
            </a:br>
            <a:r>
              <a:rPr lang="cs-CZ" b="0" i="0" u="none" strike="noStrike" baseline="0" smtClean="0">
                <a:latin typeface="Segoe"/>
                <a:ea typeface="ＭＳ ゴシック"/>
              </a:rPr>
              <a:t>at</a:t>
            </a:r>
            <a:r>
              <a:rPr lang="cs-CZ" b="0" i="0" u="none" strike="noStrike" smtClean="0">
                <a:latin typeface="Segoe"/>
                <a:ea typeface="ＭＳ ゴシック"/>
              </a:rPr>
              <a:t> right</a:t>
            </a:r>
            <a:r>
              <a:rPr lang="cs-CZ" b="0" i="0" u="none" strike="noStrike" baseline="0" smtClean="0">
                <a:latin typeface="Segoe"/>
                <a:ea typeface="ＭＳ ゴシック"/>
              </a:rPr>
              <a:t>.</a:t>
            </a:r>
          </a:p>
          <a:p>
            <a:pPr lvl="1">
              <a:buFont typeface="+mj-lt"/>
              <a:buAutoNum type="arabicPeriod" startAt="5"/>
            </a:pPr>
            <a:r>
              <a:rPr lang="cs-CZ">
                <a:solidFill>
                  <a:srgbClr val="000000"/>
                </a:solidFill>
                <a:latin typeface="Segoe"/>
                <a:ea typeface="ＭＳ ゴシック"/>
              </a:rPr>
              <a:t>Click in the text placeholder containing the numbered list, and then press </a:t>
            </a:r>
            <a:r>
              <a:rPr lang="cs-CZ" b="1">
                <a:solidFill>
                  <a:srgbClr val="000000"/>
                </a:solidFill>
                <a:latin typeface="Segoe"/>
                <a:ea typeface="ＭＳ ゴシック"/>
              </a:rPr>
              <a:t>Ctrl+A</a:t>
            </a:r>
            <a:r>
              <a:rPr lang="cs-CZ">
                <a:solidFill>
                  <a:srgbClr val="000000"/>
                </a:solidFill>
                <a:latin typeface="Segoe"/>
                <a:ea typeface="ＭＳ ゴシック"/>
              </a:rPr>
              <a:t> to select the entire list.</a:t>
            </a:r>
          </a:p>
          <a:p>
            <a:pPr lvl="1" rtl="0">
              <a:buAutoNum type="arabicPeriod" startAt="5"/>
            </a:pPr>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03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00200"/>
            <a:ext cx="4326467" cy="3486113"/>
          </a:xfrm>
          <a:prstGeom prst="rect">
            <a:avLst/>
          </a:prstGeom>
        </p:spPr>
      </p:pic>
    </p:spTree>
    <p:extLst>
      <p:ext uri="{BB962C8B-B14F-4D97-AF65-F5344CB8AC3E}">
        <p14:creationId xmlns:p14="http://schemas.microsoft.com/office/powerpoint/2010/main" val="422867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Choose Fonts and Font Sizes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Times New Roman"/>
                <a:ea typeface="ＭＳ ゴシック"/>
              </a:rPr>
              <a:t>.</a:t>
            </a:r>
            <a:r>
              <a:rPr lang="en-US" sz="2000" b="0" i="0" u="none" strike="noStrike" baseline="0" smtClean="0">
                <a:latin typeface="Segoe"/>
                <a:ea typeface="ＭＳ ゴシック"/>
              </a:rPr>
              <a:t> Before you begin these steps, make sure that your computer is on. Log on, if necessary.</a:t>
            </a:r>
          </a:p>
          <a:p>
            <a:pPr lvl="1" rtl="0"/>
            <a:r>
              <a:rPr lang="en-US" sz="2000" b="0" i="0" u="none" strike="noStrike" baseline="0" smtClean="0">
                <a:latin typeface="Segoe"/>
                <a:ea typeface="ＭＳ ゴシック"/>
              </a:rPr>
              <a:t>Start PowerPoint, if the program is not already running.</a:t>
            </a:r>
          </a:p>
          <a:p>
            <a:pPr lvl="1" rtl="0"/>
            <a:r>
              <a:rPr lang="en-US" sz="2000" b="0" i="0" u="none" strike="noStrike" baseline="0" smtClean="0">
                <a:latin typeface="Segoe"/>
                <a:ea typeface="ＭＳ ゴシック"/>
              </a:rPr>
              <a:t>Locate and open </a:t>
            </a:r>
            <a:r>
              <a:rPr lang="en-US" sz="2000" b="1" i="1" u="none" strike="noStrike" baseline="0" smtClean="0">
                <a:latin typeface="Segoe"/>
                <a:ea typeface="ＭＳ ゴシック"/>
              </a:rPr>
              <a:t>Sales Pipeline</a:t>
            </a:r>
            <a:r>
              <a:rPr lang="en-US" sz="2000" b="0" i="0" u="none" strike="noStrike" baseline="0" smtClean="0">
                <a:latin typeface="Segoe"/>
                <a:ea typeface="ＭＳ ゴシック"/>
              </a:rPr>
              <a:t> and save it as </a:t>
            </a:r>
            <a:r>
              <a:rPr lang="en-US" sz="2000" b="1" i="1" u="none" strike="noStrike" baseline="0" smtClean="0">
                <a:latin typeface="Segoe"/>
                <a:ea typeface="ＭＳ ゴシック"/>
              </a:rPr>
              <a:t>Sales Pipeline Formats</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2</a:t>
            </a:r>
            <a:r>
              <a:rPr lang="en-US" sz="2000" b="0" i="0" u="none" strike="noStrike" baseline="0" smtClean="0">
                <a:latin typeface="Segoe"/>
                <a:ea typeface="ＭＳ ゴシック"/>
              </a:rPr>
              <a:t>. In the </a:t>
            </a:r>
            <a:br>
              <a:rPr lang="en-US" sz="2000" b="0" i="0" u="none" strike="noStrike" baseline="0" smtClean="0">
                <a:latin typeface="Segoe"/>
                <a:ea typeface="ＭＳ ゴシック"/>
              </a:rPr>
            </a:br>
            <a:r>
              <a:rPr lang="en-US" sz="2000" b="0" i="0" u="none" strike="noStrike" baseline="0" smtClean="0">
                <a:latin typeface="Segoe"/>
                <a:ea typeface="ＭＳ ゴシック"/>
              </a:rPr>
              <a:t>first row of the table, </a:t>
            </a:r>
            <a:br>
              <a:rPr lang="en-US" sz="2000" b="0" i="0" u="none" strike="noStrike" baseline="0" smtClean="0">
                <a:latin typeface="Segoe"/>
                <a:ea typeface="ＭＳ ゴシック"/>
              </a:rPr>
            </a:br>
            <a:r>
              <a:rPr lang="en-US" sz="2000" b="0" i="0" u="none" strike="noStrike" baseline="0" smtClean="0">
                <a:latin typeface="Segoe"/>
                <a:ea typeface="ＭＳ ゴシック"/>
              </a:rPr>
              <a:t>double-click </a:t>
            </a:r>
            <a:r>
              <a:rPr lang="en-US" sz="2000" b="1" i="0" u="none" strike="noStrike" baseline="0" smtClean="0">
                <a:latin typeface="Segoe"/>
                <a:ea typeface="ＭＳ ゴシック"/>
              </a:rPr>
              <a:t>Timing</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The Mini toolbar </a:t>
            </a:r>
            <a:br>
              <a:rPr lang="en-US" sz="2000" b="0" i="0" u="none" strike="noStrike" baseline="0" smtClean="0">
                <a:latin typeface="Segoe"/>
                <a:ea typeface="ＭＳ ゴシック"/>
              </a:rPr>
            </a:br>
            <a:r>
              <a:rPr lang="en-US" sz="2000" b="0" i="0" u="none" strike="noStrike" baseline="0" smtClean="0">
                <a:latin typeface="Segoe"/>
                <a:ea typeface="ＭＳ ゴシック"/>
              </a:rPr>
              <a:t>appears above the </a:t>
            </a:r>
            <a:br>
              <a:rPr lang="en-US" sz="2000" b="0" i="0" u="none" strike="noStrike" baseline="0" smtClean="0">
                <a:latin typeface="Segoe"/>
                <a:ea typeface="ＭＳ ゴシック"/>
              </a:rPr>
            </a:br>
            <a:r>
              <a:rPr lang="en-US" sz="2000" b="0" i="0" u="none" strike="noStrike" baseline="0" smtClean="0">
                <a:latin typeface="Segoe"/>
                <a:ea typeface="ＭＳ ゴシック"/>
              </a:rPr>
              <a:t>selected text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03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3031066"/>
            <a:ext cx="4614333" cy="3228582"/>
          </a:xfrm>
          <a:prstGeom prst="rect">
            <a:avLst/>
          </a:prstGeom>
        </p:spPr>
      </p:pic>
    </p:spTree>
    <p:extLst>
      <p:ext uri="{BB962C8B-B14F-4D97-AF65-F5344CB8AC3E}">
        <p14:creationId xmlns:p14="http://schemas.microsoft.com/office/powerpoint/2010/main" val="2602068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Create Numbered Lists</a:t>
            </a:r>
          </a:p>
        </p:txBody>
      </p:sp>
      <p:sp>
        <p:nvSpPr>
          <p:cNvPr id="3" name="Text Placeholder 2"/>
          <p:cNvSpPr>
            <a:spLocks noGrp="1"/>
          </p:cNvSpPr>
          <p:nvPr>
            <p:ph type="body" idx="1"/>
          </p:nvPr>
        </p:nvSpPr>
        <p:spPr/>
        <p:txBody>
          <a:bodyPr/>
          <a:lstStyle/>
          <a:p>
            <a:pPr lvl="1" rtl="0">
              <a:buFont typeface="+mj-lt"/>
              <a:buAutoNum type="arabicPeriod" startAt="8"/>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down </a:t>
            </a:r>
            <a:br>
              <a:rPr lang="cs-CZ" b="1" i="0" u="none" strike="noStrike" baseline="0" smtClean="0">
                <a:solidFill>
                  <a:srgbClr val="000000"/>
                </a:solidFill>
                <a:latin typeface="Segoe"/>
                <a:ea typeface="ＭＳ ゴシック"/>
              </a:rPr>
            </a:br>
            <a:r>
              <a:rPr lang="cs-CZ" b="1" i="0" u="none" strike="noStrike" baseline="0" smtClean="0">
                <a:solidFill>
                  <a:srgbClr val="000000"/>
                </a:solidFill>
                <a:latin typeface="Segoe"/>
                <a:ea typeface="ＭＳ ゴシック"/>
              </a:rPr>
              <a:t>arrow</a:t>
            </a:r>
            <a:r>
              <a:rPr lang="cs-CZ" b="0" i="0" u="none" strike="noStrike" baseline="0" smtClean="0">
                <a:solidFill>
                  <a:srgbClr val="000000"/>
                </a:solidFill>
                <a:latin typeface="Segoe"/>
                <a:ea typeface="ＭＳ ゴシック"/>
              </a:rPr>
              <a:t> to the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right of the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Numbering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button, opening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a gallery of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numbering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styles.</a:t>
            </a:r>
          </a:p>
          <a:p>
            <a:pPr lvl="1" rtl="0">
              <a:buAutoNum type="arabicPeriod" startAt="8"/>
            </a:pPr>
            <a:r>
              <a:rPr lang="cs-CZ" b="0" i="0" u="none" strike="noStrike" baseline="0" smtClean="0">
                <a:solidFill>
                  <a:srgbClr val="000000"/>
                </a:solidFill>
                <a:latin typeface="Segoe"/>
                <a:ea typeface="ＭＳ ゴシック"/>
              </a:rPr>
              <a:t>Click the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uppercase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Roman numeral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style as above.</a:t>
            </a:r>
          </a:p>
          <a:p>
            <a:pPr lvl="1" rtl="0">
              <a:buAutoNum type="arabicPeriod" startAt="8"/>
            </a:pPr>
            <a:endParaRPr lang="cs-CZ"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0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600200"/>
            <a:ext cx="5088467" cy="3861098"/>
          </a:xfrm>
          <a:prstGeom prst="rect">
            <a:avLst/>
          </a:prstGeom>
        </p:spPr>
      </p:pic>
    </p:spTree>
    <p:extLst>
      <p:ext uri="{BB962C8B-B14F-4D97-AF65-F5344CB8AC3E}">
        <p14:creationId xmlns:p14="http://schemas.microsoft.com/office/powerpoint/2010/main" val="4074710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Create Numbered Lists</a:t>
            </a:r>
          </a:p>
        </p:txBody>
      </p:sp>
      <p:sp>
        <p:nvSpPr>
          <p:cNvPr id="3" name="Text Placeholder 2"/>
          <p:cNvSpPr>
            <a:spLocks noGrp="1"/>
          </p:cNvSpPr>
          <p:nvPr>
            <p:ph type="body" idx="1"/>
          </p:nvPr>
        </p:nvSpPr>
        <p:spPr/>
        <p:txBody>
          <a:bodyPr/>
          <a:lstStyle/>
          <a:p>
            <a:pPr lvl="1" rtl="0">
              <a:buFont typeface="+mj-lt"/>
              <a:buAutoNum type="arabicPeriod" startAt="10"/>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1418749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Work with Bulleted Lists</a:t>
            </a:r>
          </a:p>
        </p:txBody>
      </p:sp>
      <p:sp>
        <p:nvSpPr>
          <p:cNvPr id="3" name="Text Placeholder 2"/>
          <p:cNvSpPr>
            <a:spLocks noGrp="1"/>
          </p:cNvSpPr>
          <p:nvPr>
            <p:ph type="body" idx="1"/>
          </p:nvPr>
        </p:nvSpPr>
        <p:spPr/>
        <p:txBody>
          <a:bodyPr/>
          <a:lstStyle/>
          <a:p>
            <a:pPr lvl="0" rtl="0">
              <a:lnSpc>
                <a:spcPct val="90000"/>
              </a:lnSpc>
            </a:pPr>
            <a:r>
              <a:rPr lang="cs-CZ" sz="2000" b="1" i="0" u="none" strike="noStrike" baseline="0" smtClean="0">
                <a:solidFill>
                  <a:srgbClr val="000000"/>
                </a:solidFill>
                <a:latin typeface="Segoe"/>
                <a:ea typeface="ＭＳ ゴシック"/>
              </a:rPr>
              <a:t>USE</a:t>
            </a:r>
            <a:r>
              <a:rPr lang="cs-CZ" sz="2000" b="0" i="0" u="none" strike="noStrike" baseline="0" smtClean="0">
                <a:solidFill>
                  <a:srgbClr val="000000"/>
                </a:solidFill>
                <a:latin typeface="Segoe"/>
                <a:ea typeface="ＭＳ ゴシック"/>
              </a:rPr>
              <a:t> the </a:t>
            </a:r>
            <a:r>
              <a:rPr lang="cs-CZ" sz="2000" b="1" i="1" u="none" strike="noStrike" baseline="0" smtClean="0">
                <a:solidFill>
                  <a:srgbClr val="000000"/>
                </a:solidFill>
                <a:latin typeface="Segoe"/>
                <a:ea typeface="ＭＳ ゴシック"/>
              </a:rPr>
              <a:t>Leveraging Corporate Cash Lists</a:t>
            </a:r>
            <a:r>
              <a:rPr lang="cs-CZ" sz="2000" b="0" i="1" u="none" strike="noStrike" baseline="0" smtClean="0">
                <a:solidFill>
                  <a:srgbClr val="000000"/>
                </a:solidFill>
                <a:latin typeface="Segoe"/>
                <a:ea typeface="ＭＳ ゴシック"/>
              </a:rPr>
              <a:t> </a:t>
            </a:r>
            <a:r>
              <a:rPr lang="cs-CZ" sz="2000" b="0" i="0" u="none" strike="noStrike" baseline="0" smtClean="0">
                <a:solidFill>
                  <a:srgbClr val="000000"/>
                </a:solidFill>
                <a:latin typeface="Segoe"/>
                <a:ea typeface="ＭＳ ゴシック"/>
              </a:rPr>
              <a:t>presentation that is still open from the previous exercise.</a:t>
            </a:r>
          </a:p>
          <a:p>
            <a:pPr lvl="1" rtl="0">
              <a:lnSpc>
                <a:spcPct val="90000"/>
              </a:lnSpc>
            </a:pPr>
            <a:r>
              <a:rPr lang="cs-CZ" sz="2000" b="0" i="0" u="none" strike="noStrike" baseline="0" smtClean="0">
                <a:solidFill>
                  <a:srgbClr val="000000"/>
                </a:solidFill>
                <a:latin typeface="Segoe"/>
                <a:ea typeface="ＭＳ ゴシック"/>
              </a:rPr>
              <a:t>On slide 3, select </a:t>
            </a:r>
            <a:r>
              <a:rPr lang="cs-CZ" sz="2000" b="1" i="0" u="none" strike="noStrike" baseline="0" smtClean="0">
                <a:solidFill>
                  <a:srgbClr val="000000"/>
                </a:solidFill>
                <a:latin typeface="Segoe"/>
                <a:ea typeface="ＭＳ ゴシック"/>
              </a:rPr>
              <a:t>all of the </a:t>
            </a:r>
            <a:br>
              <a:rPr lang="cs-CZ" sz="2000" b="1" i="0" u="none" strike="noStrike" baseline="0" smtClean="0">
                <a:solidFill>
                  <a:srgbClr val="000000"/>
                </a:solidFill>
                <a:latin typeface="Segoe"/>
                <a:ea typeface="ＭＳ ゴシック"/>
              </a:rPr>
            </a:br>
            <a:r>
              <a:rPr lang="cs-CZ" sz="2000" b="1" i="0" u="none" strike="noStrike" baseline="0" smtClean="0">
                <a:solidFill>
                  <a:srgbClr val="000000"/>
                </a:solidFill>
                <a:latin typeface="Segoe"/>
                <a:ea typeface="ＭＳ ゴシック"/>
              </a:rPr>
              <a:t>bulleted list items</a:t>
            </a:r>
            <a:r>
              <a:rPr lang="cs-CZ" sz="2000" b="0" i="0" u="none" strike="noStrike" baseline="0" smtClean="0">
                <a:solidFill>
                  <a:srgbClr val="000000"/>
                </a:solidFill>
                <a:latin typeface="Segoe"/>
                <a:ea typeface="ＭＳ ゴシック"/>
              </a:rPr>
              <a:t> in the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text box. To do this, you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can either drag across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them or press </a:t>
            </a:r>
            <a:r>
              <a:rPr lang="cs-CZ" sz="2000" b="1" i="0" u="none" strike="noStrike" baseline="0" smtClean="0">
                <a:solidFill>
                  <a:srgbClr val="000000"/>
                </a:solidFill>
                <a:latin typeface="Segoe"/>
                <a:ea typeface="ＭＳ ゴシック"/>
              </a:rPr>
              <a:t>Ctrl+A</a:t>
            </a:r>
            <a:r>
              <a:rPr lang="cs-CZ" sz="2000" b="0" i="0" u="none" strike="noStrike" baseline="0" smtClean="0">
                <a:solidFill>
                  <a:srgbClr val="000000"/>
                </a:solidFill>
                <a:latin typeface="Times New Roman"/>
                <a:ea typeface="ＭＳ ゴシック"/>
              </a:rPr>
              <a:t>.</a:t>
            </a:r>
          </a:p>
          <a:p>
            <a:pPr lvl="1" rtl="0">
              <a:lnSpc>
                <a:spcPct val="90000"/>
              </a:lnSpc>
            </a:pPr>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drop-down </a:t>
            </a:r>
            <a:br>
              <a:rPr lang="cs-CZ" sz="2000" b="1" i="0" u="none" strike="noStrike" baseline="0" smtClean="0">
                <a:solidFill>
                  <a:srgbClr val="000000"/>
                </a:solidFill>
                <a:latin typeface="Segoe"/>
                <a:ea typeface="ＭＳ ゴシック"/>
              </a:rPr>
            </a:br>
            <a:r>
              <a:rPr lang="cs-CZ" sz="2000" b="1" i="0" u="none" strike="noStrike" baseline="0" smtClean="0">
                <a:solidFill>
                  <a:srgbClr val="000000"/>
                </a:solidFill>
                <a:latin typeface="Segoe"/>
                <a:ea typeface="ＭＳ ゴシック"/>
              </a:rPr>
              <a:t>arrow</a:t>
            </a:r>
            <a:r>
              <a:rPr lang="cs-CZ" sz="2000" b="0" i="0" u="none" strike="noStrike" baseline="0" smtClean="0">
                <a:solidFill>
                  <a:srgbClr val="000000"/>
                </a:solidFill>
                <a:latin typeface="Segoe"/>
                <a:ea typeface="ＭＳ ゴシック"/>
              </a:rPr>
              <a:t> to the right of the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Bullets button in the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Paragraph group.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PowerPoint displays a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gallery of bullet styles.</a:t>
            </a:r>
          </a:p>
          <a:p>
            <a:pPr lvl="1">
              <a:lnSpc>
                <a:spcPct val="90000"/>
              </a:lnSpc>
            </a:pPr>
            <a:r>
              <a:rPr lang="cs-CZ" sz="2000">
                <a:latin typeface="Segoe"/>
                <a:ea typeface="ＭＳ ゴシック"/>
              </a:rPr>
              <a:t>Click </a:t>
            </a:r>
            <a:r>
              <a:rPr lang="cs-CZ" sz="2000" b="1">
                <a:latin typeface="Segoe"/>
                <a:ea typeface="ＭＳ ゴシック"/>
              </a:rPr>
              <a:t>Check mark bullet</a:t>
            </a:r>
            <a:r>
              <a:rPr lang="cs-CZ" sz="2000">
                <a:latin typeface="Segoe"/>
                <a:ea typeface="ＭＳ ゴシック"/>
              </a:rPr>
              <a:t> (above). PowerPoint applies the bullet style to the selected paragraphs.</a:t>
            </a:r>
          </a:p>
          <a:p>
            <a:pPr lvl="1" rtl="0">
              <a:lnSpc>
                <a:spcPct val="90000"/>
              </a:lnSpc>
            </a:pPr>
            <a:endParaRPr lang="cs-CZ"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pic>
        <p:nvPicPr>
          <p:cNvPr id="7" name="Picture 6" descr="03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1402" y="1938866"/>
            <a:ext cx="4075398" cy="3276600"/>
          </a:xfrm>
          <a:prstGeom prst="rect">
            <a:avLst/>
          </a:prstGeom>
        </p:spPr>
      </p:pic>
    </p:spTree>
    <p:extLst>
      <p:ext uri="{BB962C8B-B14F-4D97-AF65-F5344CB8AC3E}">
        <p14:creationId xmlns:p14="http://schemas.microsoft.com/office/powerpoint/2010/main" val="2969721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Work with Bulleted Lists</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With the text still selected, </a:t>
            </a:r>
            <a:br>
              <a:rPr lang="cs-CZ" b="0" i="0" u="none" strike="noStrike" baseline="0" smtClean="0">
                <a:latin typeface="Segoe"/>
                <a:ea typeface="ＭＳ ゴシック"/>
              </a:rPr>
            </a:br>
            <a:r>
              <a:rPr lang="cs-CZ" b="0" i="0" u="none" strike="noStrike" baseline="0" smtClean="0">
                <a:latin typeface="Segoe"/>
                <a:ea typeface="ＭＳ ゴシック"/>
              </a:rPr>
              <a:t>click the </a:t>
            </a:r>
            <a:r>
              <a:rPr lang="cs-CZ" b="1" i="0" u="none" strike="noStrike" baseline="0" smtClean="0">
                <a:latin typeface="Segoe"/>
                <a:ea typeface="ＭＳ ゴシック"/>
              </a:rPr>
              <a:t>Bullets</a:t>
            </a:r>
            <a:r>
              <a:rPr lang="cs-CZ" b="0" i="0" u="none" strike="noStrike" baseline="0" smtClean="0">
                <a:latin typeface="Segoe"/>
                <a:ea typeface="ＭＳ ゴシック"/>
              </a:rPr>
              <a:t> </a:t>
            </a:r>
            <a:r>
              <a:rPr lang="cs-CZ" b="1" i="0" u="none" strike="noStrike" baseline="0" smtClean="0">
                <a:latin typeface="Segoe"/>
                <a:ea typeface="ＭＳ ゴシック"/>
              </a:rPr>
              <a:t>drop-down </a:t>
            </a:r>
            <a:br>
              <a:rPr lang="cs-CZ" b="1" i="0" u="none" strike="noStrike" baseline="0" smtClean="0">
                <a:latin typeface="Segoe"/>
                <a:ea typeface="ＭＳ ゴシック"/>
              </a:rPr>
            </a:br>
            <a:r>
              <a:rPr lang="cs-CZ" b="1" i="0" u="none" strike="noStrike" baseline="0" smtClean="0">
                <a:latin typeface="Segoe"/>
                <a:ea typeface="ＭＳ ゴシック"/>
              </a:rPr>
              <a:t>arrow</a:t>
            </a:r>
            <a:r>
              <a:rPr lang="cs-CZ" b="0" i="0" u="none" strike="noStrike" baseline="0" smtClean="0">
                <a:latin typeface="Segoe"/>
                <a:ea typeface="ＭＳ ゴシック"/>
              </a:rPr>
              <a:t> again, and then click </a:t>
            </a:r>
            <a:br>
              <a:rPr lang="cs-CZ" b="0" i="0" u="none" strike="noStrike" baseline="0" smtClean="0">
                <a:latin typeface="Segoe"/>
                <a:ea typeface="ＭＳ ゴシック"/>
              </a:rPr>
            </a:br>
            <a:r>
              <a:rPr lang="cs-CZ" b="1" i="0" u="none" strike="noStrike" baseline="0" smtClean="0">
                <a:latin typeface="Segoe"/>
                <a:ea typeface="ＭＳ ゴシック"/>
              </a:rPr>
              <a:t>Bullets and Numbering</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The Bullets and Numbering </a:t>
            </a:r>
            <a:br>
              <a:rPr lang="cs-CZ" b="0" i="0" u="none" strike="noStrike" baseline="0" smtClean="0">
                <a:latin typeface="Segoe"/>
                <a:ea typeface="ＭＳ ゴシック"/>
              </a:rPr>
            </a:br>
            <a:r>
              <a:rPr lang="cs-CZ" b="0" i="0" u="none" strike="noStrike" baseline="0" smtClean="0">
                <a:latin typeface="Segoe"/>
                <a:ea typeface="ＭＳ ゴシック"/>
              </a:rPr>
              <a:t>dialog box appears (right).</a:t>
            </a:r>
          </a:p>
          <a:p>
            <a:pPr lvl="1" rtl="0">
              <a:buAutoNum type="arabicPeriod" startAt="4"/>
            </a:pPr>
            <a:r>
              <a:rPr lang="cs-CZ" b="0" i="0" u="none" strike="noStrike" baseline="0" smtClean="0">
                <a:latin typeface="Segoe"/>
                <a:ea typeface="ＭＳ ゴシック"/>
              </a:rPr>
              <a:t>In the Size: box, type </a:t>
            </a:r>
            <a:r>
              <a:rPr lang="cs-CZ" b="1" i="0" u="none" strike="noStrike" baseline="0" smtClean="0">
                <a:latin typeface="Segoe"/>
                <a:ea typeface="ＭＳ ゴシック"/>
              </a:rPr>
              <a:t>80</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This reduces the bullets’ size </a:t>
            </a:r>
            <a:br>
              <a:rPr lang="cs-CZ" b="0" i="0" u="none" strike="noStrike" baseline="0" smtClean="0">
                <a:latin typeface="Segoe"/>
                <a:ea typeface="ＭＳ ゴシック"/>
              </a:rPr>
            </a:br>
            <a:r>
              <a:rPr lang="cs-CZ" b="0" i="0" u="none" strike="noStrike" baseline="0" smtClean="0">
                <a:latin typeface="Segoe"/>
                <a:ea typeface="ＭＳ ゴシック"/>
              </a:rPr>
              <a:t>to 80% of the text’s size.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3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600200"/>
            <a:ext cx="3522133" cy="3096314"/>
          </a:xfrm>
          <a:prstGeom prst="rect">
            <a:avLst/>
          </a:prstGeom>
        </p:spPr>
      </p:pic>
    </p:spTree>
    <p:extLst>
      <p:ext uri="{BB962C8B-B14F-4D97-AF65-F5344CB8AC3E}">
        <p14:creationId xmlns:p14="http://schemas.microsoft.com/office/powerpoint/2010/main" val="75764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Work with Bulleted Lists</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smtClean="0">
                <a:latin typeface="Segoe"/>
                <a:ea typeface="ＭＳ ゴシック"/>
              </a:rPr>
              <a:t>Click the </a:t>
            </a:r>
            <a:r>
              <a:rPr lang="cs-CZ" b="1" i="0" u="none" strike="noStrike" baseline="0" smtClean="0">
                <a:latin typeface="Segoe"/>
                <a:ea typeface="ＭＳ ゴシック"/>
              </a:rPr>
              <a:t>Color</a:t>
            </a:r>
            <a:r>
              <a:rPr lang="cs-CZ" b="0" i="0" u="none" strike="noStrike" baseline="0" smtClean="0">
                <a:latin typeface="Segoe"/>
                <a:ea typeface="ＭＳ ゴシック"/>
              </a:rPr>
              <a:t> </a:t>
            </a:r>
            <a:r>
              <a:rPr lang="cs-CZ" b="1" i="0" u="none" strike="noStrike" baseline="0" smtClean="0">
                <a:latin typeface="Segoe"/>
                <a:ea typeface="ＭＳ ゴシック"/>
              </a:rPr>
              <a:t>drop-down arrow</a:t>
            </a:r>
            <a:r>
              <a:rPr lang="cs-CZ" b="0" i="0" u="none" strike="noStrike" baseline="0" smtClean="0">
                <a:latin typeface="Segoe"/>
                <a:ea typeface="ＭＳ ゴシック"/>
              </a:rPr>
              <a:t>, and then click </a:t>
            </a:r>
            <a:r>
              <a:rPr lang="cs-CZ" b="1" i="0" u="none" strike="noStrike" baseline="0" smtClean="0">
                <a:latin typeface="Segoe"/>
                <a:ea typeface="ＭＳ ゴシック"/>
              </a:rPr>
              <a:t>Blue, Accent 1</a:t>
            </a:r>
            <a:r>
              <a:rPr lang="cs-CZ" b="0" i="0" u="none" strike="noStrike" baseline="0" smtClean="0">
                <a:latin typeface="Segoe"/>
                <a:ea typeface="ＭＳ ゴシック"/>
              </a:rPr>
              <a:t>. (It is the fifth color from the left on the first line.) This changes the color of the bullets.</a:t>
            </a:r>
          </a:p>
          <a:p>
            <a:pPr lvl="1" rtl="0">
              <a:buAutoNum type="arabicPeriod" startAt="6"/>
            </a:pPr>
            <a:r>
              <a:rPr lang="cs-CZ" b="0" i="0" u="none" strike="noStrike" baseline="0" smtClean="0">
                <a:latin typeface="Segoe"/>
                <a:ea typeface="ＭＳ ゴシック"/>
              </a:rPr>
              <a:t>Click </a:t>
            </a:r>
            <a:r>
              <a:rPr lang="cs-CZ" b="1" i="0" u="none" strike="noStrike" baseline="0" smtClean="0">
                <a:latin typeface="Segoe"/>
                <a:ea typeface="ＭＳ ゴシック"/>
              </a:rPr>
              <a:t>OK</a:t>
            </a:r>
            <a:r>
              <a:rPr lang="cs-CZ" b="0" i="0" u="none" strike="noStrike" baseline="0" smtClean="0">
                <a:latin typeface="Segoe"/>
                <a:ea typeface="ＭＳ ゴシック"/>
              </a:rPr>
              <a:t>. PowerPoint applies the changes.</a:t>
            </a:r>
          </a:p>
          <a:p>
            <a:pPr lvl="1" rtl="0">
              <a:buAutoNum type="arabicPeriod" startAt="6"/>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a:t>
            </a:r>
            <a:r>
              <a:rPr lang="cs-CZ" b="1" i="1" u="none" strike="noStrike" baseline="0" smtClean="0">
                <a:latin typeface="Segoe"/>
                <a:ea typeface="ＭＳ ゴシック"/>
              </a:rPr>
              <a:t>Leveraging Corporate Cash Lists</a:t>
            </a:r>
            <a:r>
              <a:rPr lang="cs-CZ" b="0" i="0" u="none" strike="noStrike" baseline="0" smtClean="0">
                <a:latin typeface="Segoe"/>
                <a:ea typeface="ＭＳ ゴシック"/>
              </a:rPr>
              <a:t> presentation, and then close it.</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1333535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Insert a WordArt Graphic</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GET READY</a:t>
            </a:r>
            <a:r>
              <a:rPr lang="cs-CZ" b="0" i="0" u="none" strike="noStrike" baseline="0" smtClean="0">
                <a:latin typeface="Segoe"/>
                <a:ea typeface="ＭＳ ゴシック"/>
              </a:rPr>
              <a:t>. To insert a WordArt graphic, perform the following steps:</a:t>
            </a:r>
          </a:p>
          <a:p>
            <a:pPr lvl="1" rtl="0"/>
            <a:r>
              <a:rPr lang="cs-CZ" i="0" u="none" strike="noStrike" baseline="0" smtClean="0">
                <a:latin typeface="Segoe"/>
                <a:ea typeface="ＭＳ ゴシック"/>
              </a:rPr>
              <a:t> </a:t>
            </a:r>
            <a:r>
              <a:rPr lang="cs-CZ" b="1" i="0" u="none" strike="noStrike" baseline="0" smtClean="0">
                <a:latin typeface="Segoe"/>
                <a:ea typeface="ＭＳ ゴシック"/>
              </a:rPr>
              <a:t>OPEN</a:t>
            </a:r>
            <a:r>
              <a:rPr lang="cs-CZ" b="0" i="0" u="none" strike="noStrike" baseline="0" smtClean="0">
                <a:latin typeface="Segoe"/>
                <a:ea typeface="ＭＳ ゴシック"/>
              </a:rPr>
              <a:t> the </a:t>
            </a:r>
            <a:r>
              <a:rPr lang="cs-CZ" b="1" i="1" u="none" strike="noStrike" baseline="0" smtClean="0">
                <a:latin typeface="Segoe"/>
                <a:ea typeface="ＭＳ ゴシック"/>
              </a:rPr>
              <a:t>Full Profit </a:t>
            </a:r>
            <a:br>
              <a:rPr lang="cs-CZ" b="1" i="1" u="none" strike="noStrike" baseline="0" smtClean="0">
                <a:latin typeface="Segoe"/>
                <a:ea typeface="ＭＳ ゴシック"/>
              </a:rPr>
            </a:br>
            <a:r>
              <a:rPr lang="cs-CZ" b="1" i="1" u="none" strike="noStrike" baseline="0" smtClean="0">
                <a:latin typeface="Segoe"/>
                <a:ea typeface="ＭＳ ゴシック"/>
              </a:rPr>
              <a:t>Potential</a:t>
            </a:r>
            <a:r>
              <a:rPr lang="cs-CZ" b="0" i="0" u="none" strike="noStrike" baseline="0" smtClean="0">
                <a:latin typeface="Segoe"/>
                <a:ea typeface="ＭＳ ゴシック"/>
              </a:rPr>
              <a:t> presentation, and </a:t>
            </a:r>
            <a:br>
              <a:rPr lang="cs-CZ" b="0" i="0" u="none" strike="noStrike" baseline="0" smtClean="0">
                <a:latin typeface="Segoe"/>
                <a:ea typeface="ＭＳ ゴシック"/>
              </a:rPr>
            </a:br>
            <a:r>
              <a:rPr lang="cs-CZ" b="0" i="0" u="none" strike="noStrike" baseline="0" smtClean="0">
                <a:latin typeface="Segoe"/>
                <a:ea typeface="ＭＳ ゴシック"/>
              </a:rPr>
              <a:t>save it as </a:t>
            </a:r>
            <a:r>
              <a:rPr lang="cs-CZ" b="1" i="1" u="none" strike="noStrike" baseline="0" smtClean="0">
                <a:latin typeface="Segoe"/>
                <a:ea typeface="ＭＳ ゴシック"/>
              </a:rPr>
              <a:t>Full Profit</a:t>
            </a:r>
            <a:r>
              <a:rPr lang="cs-CZ" b="0" i="0" u="none" strike="noStrike" baseline="0" smtClean="0">
                <a:latin typeface="Segoe"/>
                <a:ea typeface="ＭＳ ゴシック"/>
              </a:rPr>
              <a:t>. Notice </a:t>
            </a:r>
            <a:br>
              <a:rPr lang="cs-CZ" b="0" i="0" u="none" strike="noStrike" baseline="0" smtClean="0">
                <a:latin typeface="Segoe"/>
                <a:ea typeface="ＭＳ ゴシック"/>
              </a:rPr>
            </a:br>
            <a:r>
              <a:rPr lang="cs-CZ" b="0" i="0" u="none" strike="noStrike" baseline="0" smtClean="0">
                <a:latin typeface="Segoe"/>
                <a:ea typeface="ＭＳ ゴシック"/>
              </a:rPr>
              <a:t>that the first slide has a </a:t>
            </a:r>
            <a:br>
              <a:rPr lang="cs-CZ" b="0" i="0" u="none" strike="noStrike" baseline="0" smtClean="0">
                <a:latin typeface="Segoe"/>
                <a:ea typeface="ＭＳ ゴシック"/>
              </a:rPr>
            </a:br>
            <a:r>
              <a:rPr lang="cs-CZ" b="0" i="0" u="none" strike="noStrike" baseline="0" smtClean="0">
                <a:latin typeface="Segoe"/>
                <a:ea typeface="ＭＳ ゴシック"/>
              </a:rPr>
              <a:t>subtitle but no title </a:t>
            </a:r>
            <a:br>
              <a:rPr lang="cs-CZ" b="0" i="0" u="none" strike="noStrike" baseline="0" smtClean="0">
                <a:latin typeface="Segoe"/>
                <a:ea typeface="ＭＳ ゴシック"/>
              </a:rPr>
            </a:br>
            <a:r>
              <a:rPr lang="cs-CZ" b="0" i="0" u="none" strike="noStrike" baseline="0" smtClean="0">
                <a:latin typeface="Segoe"/>
                <a:ea typeface="ＭＳ ゴシック"/>
              </a:rPr>
              <a:t>placeholder.</a:t>
            </a:r>
          </a:p>
          <a:p>
            <a:pPr lvl="1" rtl="0"/>
            <a:r>
              <a:rPr lang="cs-CZ" b="0" i="0" u="none" strike="noStrike" baseline="0" smtClean="0">
                <a:latin typeface="Segoe"/>
                <a:ea typeface="ＭＳ ゴシック"/>
              </a:rPr>
              <a:t>Click the </a:t>
            </a:r>
            <a:r>
              <a:rPr lang="cs-CZ" b="1" i="0" u="none" strike="noStrike" baseline="0" smtClean="0">
                <a:latin typeface="Segoe"/>
                <a:ea typeface="ＭＳ ゴシック"/>
              </a:rPr>
              <a:t>Insert</a:t>
            </a:r>
            <a:r>
              <a:rPr lang="cs-CZ" b="0" i="0" u="none" strike="noStrike" baseline="0" smtClean="0">
                <a:latin typeface="Segoe"/>
                <a:ea typeface="ＭＳ ゴシック"/>
              </a:rPr>
              <a:t> tab on the </a:t>
            </a:r>
            <a:br>
              <a:rPr lang="cs-CZ" b="0" i="0" u="none" strike="noStrike" baseline="0" smtClean="0">
                <a:latin typeface="Segoe"/>
                <a:ea typeface="ＭＳ ゴシック"/>
              </a:rPr>
            </a:br>
            <a:r>
              <a:rPr lang="cs-CZ" b="0" i="0" u="none" strike="noStrike" baseline="0" smtClean="0">
                <a:latin typeface="Segoe"/>
                <a:ea typeface="ＭＳ ゴシック"/>
              </a:rPr>
              <a:t>Ribbon, and click the </a:t>
            </a:r>
            <a:br>
              <a:rPr lang="cs-CZ" b="0" i="0" u="none" strike="noStrike" baseline="0" smtClean="0">
                <a:latin typeface="Segoe"/>
                <a:ea typeface="ＭＳ ゴシック"/>
              </a:rPr>
            </a:br>
            <a:r>
              <a:rPr lang="cs-CZ" b="1" i="0" u="none" strike="noStrike" baseline="0" smtClean="0">
                <a:latin typeface="Segoe"/>
                <a:ea typeface="ＭＳ ゴシック"/>
              </a:rPr>
              <a:t>WordArt</a:t>
            </a:r>
            <a:r>
              <a:rPr lang="cs-CZ" b="0" i="0" u="none" strike="noStrike" baseline="0" smtClean="0">
                <a:latin typeface="Segoe"/>
                <a:ea typeface="ＭＳ ゴシック"/>
              </a:rPr>
              <a:t> button to display </a:t>
            </a:r>
            <a:br>
              <a:rPr lang="cs-CZ" b="0" i="0" u="none" strike="noStrike" baseline="0" smtClean="0">
                <a:latin typeface="Segoe"/>
                <a:ea typeface="ＭＳ ゴシック"/>
              </a:rPr>
            </a:br>
            <a:r>
              <a:rPr lang="cs-CZ" b="0" i="0" u="none" strike="noStrike" baseline="0" smtClean="0">
                <a:latin typeface="Segoe"/>
                <a:ea typeface="ＭＳ ゴシック"/>
              </a:rPr>
              <a:t>a gallery of WordArt styles </a:t>
            </a:r>
            <a:br>
              <a:rPr lang="cs-CZ" b="0" i="0" u="none" strike="noStrike" baseline="0" smtClean="0">
                <a:latin typeface="Segoe"/>
                <a:ea typeface="ＭＳ ゴシック"/>
              </a:rPr>
            </a:br>
            <a:r>
              <a:rPr lang="cs-CZ" b="0" i="0" u="none" strike="noStrike" baseline="0" smtClean="0">
                <a:latin typeface="Segoe"/>
                <a:ea typeface="ＭＳ ゴシック"/>
              </a:rPr>
              <a:t>(above).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03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057400"/>
            <a:ext cx="3461385" cy="3505200"/>
          </a:xfrm>
          <a:prstGeom prst="rect">
            <a:avLst/>
          </a:prstGeom>
        </p:spPr>
      </p:pic>
    </p:spTree>
    <p:extLst>
      <p:ext uri="{BB962C8B-B14F-4D97-AF65-F5344CB8AC3E}">
        <p14:creationId xmlns:p14="http://schemas.microsoft.com/office/powerpoint/2010/main" val="3206789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Insert a WordArt Graphic</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latin typeface="Segoe"/>
                <a:ea typeface="ＭＳ ゴシック"/>
              </a:rPr>
              <a:t>Click the </a:t>
            </a:r>
            <a:r>
              <a:rPr lang="cs-CZ" b="1" i="0" u="none" strike="noStrike" baseline="0" smtClean="0">
                <a:latin typeface="Segoe"/>
                <a:ea typeface="ＭＳ ゴシック"/>
              </a:rPr>
              <a:t>Gradient Fill – Gold, Accent 1, Reflection</a:t>
            </a:r>
            <a:r>
              <a:rPr lang="cs-CZ" b="0" i="0" u="none" strike="noStrike" baseline="0" smtClean="0">
                <a:latin typeface="Segoe"/>
                <a:ea typeface="ＭＳ ゴシック"/>
              </a:rPr>
              <a:t> WordArt style. PowerPoint displays the WordArt graphic with the sample text </a:t>
            </a:r>
            <a:r>
              <a:rPr lang="cs-CZ" b="0" i="1" u="none" strike="noStrike" baseline="0" smtClean="0">
                <a:latin typeface="Segoe"/>
                <a:ea typeface="ＭＳ ゴシック"/>
              </a:rPr>
              <a:t>Your text here</a:t>
            </a:r>
            <a:r>
              <a:rPr lang="cs-CZ" b="0" i="0" u="none" strike="noStrike" baseline="0" smtClean="0">
                <a:latin typeface="Times New Roman"/>
                <a:ea typeface="ＭＳ ゴシック"/>
              </a:rPr>
              <a:t>.</a:t>
            </a:r>
          </a:p>
          <a:p>
            <a:pPr lvl="1" rtl="0">
              <a:buAutoNum type="arabicPeriod" startAt="3"/>
            </a:pPr>
            <a:r>
              <a:rPr lang="cs-CZ" b="0" i="0" u="none" strike="noStrike" baseline="0" smtClean="0">
                <a:latin typeface="Segoe"/>
                <a:ea typeface="ＭＳ ゴシック"/>
              </a:rPr>
              <a:t>Type </a:t>
            </a:r>
            <a:r>
              <a:rPr lang="cs-CZ" b="1" i="0" u="none" strike="noStrike" baseline="0" smtClean="0">
                <a:latin typeface="Segoe"/>
                <a:ea typeface="ＭＳ ゴシック"/>
              </a:rPr>
              <a:t>Full Profit</a:t>
            </a:r>
            <a:r>
              <a:rPr lang="cs-CZ" b="0" i="0" u="none" strike="noStrike" baseline="0" smtClean="0">
                <a:latin typeface="Segoe"/>
                <a:ea typeface="ＭＳ ゴシック"/>
              </a:rPr>
              <a:t> to </a:t>
            </a:r>
            <a:br>
              <a:rPr lang="cs-CZ" b="0" i="0" u="none" strike="noStrike" baseline="0" smtClean="0">
                <a:latin typeface="Segoe"/>
                <a:ea typeface="ＭＳ ゴシック"/>
              </a:rPr>
            </a:br>
            <a:r>
              <a:rPr lang="cs-CZ" b="0" i="0" u="none" strike="noStrike" baseline="0" smtClean="0">
                <a:latin typeface="Segoe"/>
                <a:ea typeface="ＭＳ ゴシック"/>
              </a:rPr>
              <a:t>replace the sample </a:t>
            </a:r>
            <a:br>
              <a:rPr lang="cs-CZ" b="0" i="0" u="none" strike="noStrike" baseline="0" smtClean="0">
                <a:latin typeface="Segoe"/>
                <a:ea typeface="ＭＳ ゴシック"/>
              </a:rPr>
            </a:br>
            <a:r>
              <a:rPr lang="cs-CZ" b="0" i="0" u="none" strike="noStrike" baseline="0" smtClean="0">
                <a:latin typeface="Segoe"/>
                <a:ea typeface="ＭＳ ゴシック"/>
              </a:rPr>
              <a:t>text. Your slide </a:t>
            </a:r>
            <a:br>
              <a:rPr lang="cs-CZ" b="0" i="0" u="none" strike="noStrike" baseline="0" smtClean="0">
                <a:latin typeface="Segoe"/>
                <a:ea typeface="ＭＳ ゴシック"/>
              </a:rPr>
            </a:br>
            <a:r>
              <a:rPr lang="cs-CZ" b="0" i="0" u="none" strike="noStrike" baseline="0" smtClean="0">
                <a:latin typeface="Segoe"/>
                <a:ea typeface="ＭＳ ゴシック"/>
              </a:rPr>
              <a:t>should resemble </a:t>
            </a:r>
            <a:br>
              <a:rPr lang="cs-CZ" b="0" i="0" u="none" strike="noStrike" baseline="0" smtClean="0">
                <a:latin typeface="Segoe"/>
                <a:ea typeface="ＭＳ ゴシック"/>
              </a:rPr>
            </a:br>
            <a:r>
              <a:rPr lang="cs-CZ" b="0" i="0" u="none" strike="noStrike" baseline="0" smtClean="0">
                <a:latin typeface="Segoe"/>
                <a:ea typeface="ＭＳ ゴシック"/>
              </a:rPr>
              <a:t>the figure at right.</a:t>
            </a:r>
          </a:p>
          <a:p>
            <a:pPr lvl="1" rtl="0">
              <a:buAutoNum type="arabicPeriod" startAt="3"/>
            </a:pPr>
            <a:r>
              <a:rPr lang="cs-CZ" b="1" i="0" u="none" strike="noStrike" baseline="0" smtClean="0">
                <a:latin typeface="Segoe"/>
                <a:ea typeface="ＭＳ ゴシック"/>
              </a:rPr>
              <a:t>SAVE</a:t>
            </a:r>
            <a:r>
              <a:rPr lang="cs-CZ" b="0" i="0" u="none" strike="noStrike" baseline="0" smtClean="0">
                <a:latin typeface="Segoe"/>
                <a:ea typeface="ＭＳ ゴシック"/>
              </a:rPr>
              <a:t> the </a:t>
            </a:r>
            <a:br>
              <a:rPr lang="cs-CZ" b="0" i="0" u="none" strike="noStrike" baseline="0" smtClean="0">
                <a:latin typeface="Segoe"/>
                <a:ea typeface="ＭＳ ゴシック"/>
              </a:rPr>
            </a:br>
            <a:r>
              <a:rPr lang="cs-CZ" b="0" i="0" u="none" strike="noStrike" baseline="0" smtClean="0">
                <a:latin typeface="Segoe"/>
                <a:ea typeface="ＭＳ ゴシック"/>
              </a:rPr>
              <a:t>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a:t>
            </a:r>
            <a:br>
              <a:rPr lang="cs-CZ" b="0" i="0" u="none" strike="noStrike" baseline="0" smtClean="0">
                <a:latin typeface="Segoe"/>
                <a:ea typeface="ＭＳ ゴシック"/>
              </a:rPr>
            </a:br>
            <a:r>
              <a:rPr lang="cs-CZ" b="0" i="0" u="none" strike="noStrike" baseline="0" smtClean="0">
                <a:latin typeface="Segoe"/>
                <a:ea typeface="ＭＳ ゴシック"/>
              </a:rPr>
              <a:t>presentation open to </a:t>
            </a:r>
            <a:br>
              <a:rPr lang="cs-CZ" b="0" i="0" u="none" strike="noStrike" baseline="0" smtClean="0">
                <a:latin typeface="Segoe"/>
                <a:ea typeface="ＭＳ ゴシック"/>
              </a:rPr>
            </a:br>
            <a:r>
              <a:rPr lang="cs-CZ" b="0" i="0" u="none" strike="noStrike" baseline="0" smtClean="0">
                <a:latin typeface="Segoe"/>
                <a:ea typeface="ＭＳ ゴシック"/>
              </a:rPr>
              <a:t>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pic>
        <p:nvPicPr>
          <p:cNvPr id="7" name="Picture 6" descr="0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667000"/>
            <a:ext cx="4758267" cy="3596988"/>
          </a:xfrm>
          <a:prstGeom prst="rect">
            <a:avLst/>
          </a:prstGeom>
        </p:spPr>
      </p:pic>
    </p:spTree>
    <p:extLst>
      <p:ext uri="{BB962C8B-B14F-4D97-AF65-F5344CB8AC3E}">
        <p14:creationId xmlns:p14="http://schemas.microsoft.com/office/powerpoint/2010/main" val="3038270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a Solid Fill Color to WordArt</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Full Profit</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Select the WordArt graphic’s text on slide 1. Make sure you select the text itself and not just the outer frame of the WordArt object. Note that the Drawing Tools Format tab becomes active on the Ribbon.</a:t>
            </a:r>
          </a:p>
          <a:p>
            <a:pPr lvl="1" rtl="0"/>
            <a:r>
              <a:rPr lang="cs-CZ" b="0" i="0" u="none" strike="noStrike" baseline="0" smtClean="0">
                <a:latin typeface="Segoe"/>
                <a:ea typeface="ＭＳ ゴシック"/>
              </a:rPr>
              <a:t>Click the </a:t>
            </a:r>
            <a:r>
              <a:rPr lang="cs-CZ" b="1" i="0" u="none" strike="noStrike" baseline="0" smtClean="0">
                <a:latin typeface="Segoe"/>
                <a:ea typeface="ＭＳ ゴシック"/>
              </a:rPr>
              <a:t>Drawing Tools Format</a:t>
            </a:r>
            <a:r>
              <a:rPr lang="cs-CZ" b="0" i="0" u="none" strike="noStrike" baseline="0" smtClean="0">
                <a:latin typeface="Segoe"/>
                <a:ea typeface="ＭＳ ゴシック"/>
              </a:rPr>
              <a:t> tab, and then locate the WordArt Styles group.</a:t>
            </a:r>
          </a:p>
          <a:p>
            <a:pPr lvl="1"/>
            <a:r>
              <a:rPr lang="cs-CZ">
                <a:latin typeface="Segoe"/>
                <a:ea typeface="ＭＳ ゴシック"/>
              </a:rPr>
              <a:t>Click the </a:t>
            </a:r>
            <a:r>
              <a:rPr lang="cs-CZ" b="1">
                <a:latin typeface="Segoe"/>
                <a:ea typeface="ＭＳ ゴシック"/>
              </a:rPr>
              <a:t>Text Fill drop-down arrow</a:t>
            </a:r>
            <a:r>
              <a:rPr lang="cs-CZ">
                <a:latin typeface="Segoe"/>
                <a:ea typeface="ＭＳ ゴシック"/>
              </a:rPr>
              <a:t>. PowerPoint displays the Theme Colors palette.</a:t>
            </a:r>
          </a:p>
          <a:p>
            <a:pPr lvl="1" rtl="0"/>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789820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a Solid Fill Color to WordArt</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Click the </a:t>
            </a:r>
            <a:r>
              <a:rPr lang="cs-CZ" b="1" i="0" u="none" strike="noStrike" baseline="0" smtClean="0">
                <a:latin typeface="Segoe"/>
                <a:ea typeface="ＭＳ ゴシック"/>
              </a:rPr>
              <a:t>Gray-25%, Text 2 </a:t>
            </a:r>
            <a:br>
              <a:rPr lang="cs-CZ" b="1" i="0" u="none" strike="noStrike" baseline="0" smtClean="0">
                <a:latin typeface="Segoe"/>
                <a:ea typeface="ＭＳ ゴシック"/>
              </a:rPr>
            </a:br>
            <a:r>
              <a:rPr lang="cs-CZ" b="0" i="0" u="none" strike="noStrike" baseline="0" smtClean="0">
                <a:latin typeface="Segoe"/>
                <a:ea typeface="ＭＳ ゴシック"/>
              </a:rPr>
              <a:t>theme color as the fill color </a:t>
            </a:r>
            <a:br>
              <a:rPr lang="cs-CZ" b="0" i="0" u="none" strike="noStrike" baseline="0" smtClean="0">
                <a:latin typeface="Segoe"/>
                <a:ea typeface="ＭＳ ゴシック"/>
              </a:rPr>
            </a:br>
            <a:r>
              <a:rPr lang="cs-CZ" b="0" i="0" u="none" strike="noStrike" baseline="0" smtClean="0">
                <a:latin typeface="Segoe"/>
                <a:ea typeface="ＭＳ ゴシック"/>
              </a:rPr>
              <a:t>(right). It’s the fourth color </a:t>
            </a:r>
            <a:br>
              <a:rPr lang="cs-CZ" b="0" i="0" u="none" strike="noStrike" baseline="0" smtClean="0">
                <a:latin typeface="Segoe"/>
                <a:ea typeface="ＭＳ ゴシック"/>
              </a:rPr>
            </a:br>
            <a:r>
              <a:rPr lang="cs-CZ" b="0" i="0" u="none" strike="noStrike" baseline="0" smtClean="0">
                <a:latin typeface="Segoe"/>
                <a:ea typeface="ＭＳ ゴシック"/>
              </a:rPr>
              <a:t>in the top row. PowerPoint </a:t>
            </a:r>
            <a:br>
              <a:rPr lang="cs-CZ" b="0" i="0" u="none" strike="noStrike" baseline="0" smtClean="0">
                <a:latin typeface="Segoe"/>
                <a:ea typeface="ＭＳ ゴシック"/>
              </a:rPr>
            </a:br>
            <a:r>
              <a:rPr lang="cs-CZ" b="0" i="0" u="none" strike="noStrike" baseline="0" smtClean="0">
                <a:latin typeface="Segoe"/>
                <a:ea typeface="ＭＳ ゴシック"/>
              </a:rPr>
              <a:t>changes the fill of the text.</a:t>
            </a:r>
          </a:p>
          <a:p>
            <a:pPr lvl="1">
              <a:buFont typeface="+mj-lt"/>
              <a:buAutoNum type="arabicPeriod" startAt="5"/>
            </a:pPr>
            <a:r>
              <a:rPr lang="cs-CZ">
                <a:latin typeface="Segoe"/>
                <a:ea typeface="ＭＳ ゴシック"/>
              </a:rPr>
              <a:t> </a:t>
            </a:r>
            <a:r>
              <a:rPr lang="cs-CZ" b="1">
                <a:latin typeface="Segoe"/>
                <a:ea typeface="ＭＳ ゴシック"/>
              </a:rPr>
              <a:t>SAVE</a:t>
            </a:r>
            <a:r>
              <a:rPr lang="cs-CZ">
                <a:latin typeface="Segoe"/>
                <a:ea typeface="ＭＳ ゴシック"/>
              </a:rPr>
              <a:t> the presentation.</a:t>
            </a:r>
          </a:p>
          <a:p>
            <a:pPr lvl="0"/>
            <a:r>
              <a:rPr lang="cs-CZ" b="1">
                <a:latin typeface="Segoe"/>
                <a:ea typeface="ＭＳ ゴシック"/>
              </a:rPr>
              <a:t>PAUSE</a:t>
            </a:r>
            <a:r>
              <a:rPr lang="cs-CZ">
                <a:latin typeface="Segoe"/>
                <a:ea typeface="ＭＳ ゴシック"/>
              </a:rPr>
              <a:t>. </a:t>
            </a:r>
            <a:r>
              <a:rPr lang="cs-CZ" b="1">
                <a:latin typeface="Segoe"/>
                <a:ea typeface="ＭＳ ゴシック"/>
              </a:rPr>
              <a:t>LEAVE</a:t>
            </a:r>
            <a:r>
              <a:rPr lang="cs-CZ">
                <a:latin typeface="Segoe"/>
                <a:ea typeface="ＭＳ ゴシック"/>
              </a:rPr>
              <a:t> the presentation </a:t>
            </a:r>
            <a:br>
              <a:rPr lang="cs-CZ">
                <a:latin typeface="Segoe"/>
                <a:ea typeface="ＭＳ ゴシック"/>
              </a:rPr>
            </a:br>
            <a:r>
              <a:rPr lang="cs-CZ">
                <a:latin typeface="Segoe"/>
                <a:ea typeface="ＭＳ ゴシック"/>
              </a:rPr>
              <a:t>open to use in the next exercise.</a:t>
            </a:r>
          </a:p>
          <a:p>
            <a:pPr lvl="1" rtl="0">
              <a:buFont typeface="+mj-lt"/>
              <a:buAutoNum type="arabicPeriod" startAt="4"/>
            </a:pPr>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03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676400"/>
            <a:ext cx="3536632" cy="3581400"/>
          </a:xfrm>
          <a:prstGeom prst="rect">
            <a:avLst/>
          </a:prstGeom>
        </p:spPr>
      </p:pic>
    </p:spTree>
    <p:extLst>
      <p:ext uri="{BB962C8B-B14F-4D97-AF65-F5344CB8AC3E}">
        <p14:creationId xmlns:p14="http://schemas.microsoft.com/office/powerpoint/2010/main" val="3426013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a Texture Fill to WordArt</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Full Profit</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Select the WordArt graphic’s text on slide 1 if it is not already selected.</a:t>
            </a:r>
          </a:p>
          <a:p>
            <a:pPr lvl="1" rtl="0"/>
            <a:r>
              <a:rPr lang="cs-CZ" b="0" i="0" u="none" strike="noStrike" baseline="0" smtClean="0">
                <a:latin typeface="Segoe"/>
                <a:ea typeface="ＭＳ ゴシック"/>
              </a:rPr>
              <a:t>On the Drawing Tools Format tab, click the </a:t>
            </a:r>
            <a:r>
              <a:rPr lang="cs-CZ" b="1" i="0" u="none" strike="noStrike" baseline="0" smtClean="0">
                <a:latin typeface="Segoe"/>
                <a:ea typeface="ＭＳ ゴシック"/>
              </a:rPr>
              <a:t>Text Fill drop-down arrow</a:t>
            </a:r>
            <a:r>
              <a:rPr lang="cs-CZ" b="0" i="0" u="none" strike="noStrike" baseline="0" smtClean="0">
                <a:latin typeface="Segoe"/>
                <a:ea typeface="ＭＳ ゴシック"/>
              </a:rPr>
              <a:t>. PowerPoint displays the Theme Colors palette.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382067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Choose Fonts and Font Sizes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Font</a:t>
            </a:r>
            <a:r>
              <a:rPr lang="en-US" b="0" i="0" u="none" strike="noStrike" baseline="0" smtClean="0">
                <a:latin typeface="Segoe"/>
                <a:ea typeface="ＭＳ ゴシック"/>
              </a:rPr>
              <a:t> </a:t>
            </a:r>
            <a:r>
              <a:rPr lang="en-US" b="1" i="0" u="none" strike="noStrike" baseline="0" smtClean="0">
                <a:latin typeface="Segoe"/>
                <a:ea typeface="ＭＳ ゴシック"/>
              </a:rPr>
              <a:t>drop-</a:t>
            </a:r>
            <a:br>
              <a:rPr lang="en-US" b="1" i="0" u="none" strike="noStrike" baseline="0" smtClean="0">
                <a:latin typeface="Segoe"/>
                <a:ea typeface="ＭＳ ゴシック"/>
              </a:rPr>
            </a:br>
            <a:r>
              <a:rPr lang="en-US" b="1" i="0" u="none" strike="noStrike" baseline="0" smtClean="0">
                <a:latin typeface="Segoe"/>
                <a:ea typeface="ＭＳ ゴシック"/>
              </a:rPr>
              <a:t>down arrow </a:t>
            </a:r>
            <a:r>
              <a:rPr lang="en-US" b="0" i="0" u="none" strike="noStrike" baseline="0" smtClean="0">
                <a:latin typeface="Segoe"/>
                <a:ea typeface="ＭＳ ゴシック"/>
              </a:rPr>
              <a:t>on the </a:t>
            </a:r>
            <a:br>
              <a:rPr lang="en-US" b="0" i="0" u="none" strike="noStrike" baseline="0" smtClean="0">
                <a:latin typeface="Segoe"/>
                <a:ea typeface="ＭＳ ゴシック"/>
              </a:rPr>
            </a:br>
            <a:r>
              <a:rPr lang="en-US" b="0" i="0" u="none" strike="noStrike" baseline="0" smtClean="0">
                <a:latin typeface="Segoe"/>
                <a:ea typeface="ＭＳ ゴシック"/>
              </a:rPr>
              <a:t>Mini toolbar. A list of </a:t>
            </a:r>
            <a:br>
              <a:rPr lang="en-US" b="0" i="0" u="none" strike="noStrike" baseline="0" smtClean="0">
                <a:latin typeface="Segoe"/>
                <a:ea typeface="ＭＳ ゴシック"/>
              </a:rPr>
            </a:br>
            <a:r>
              <a:rPr lang="en-US" b="0" i="0" u="none" strike="noStrike" baseline="0" smtClean="0">
                <a:latin typeface="Segoe"/>
                <a:ea typeface="ＭＳ ゴシック"/>
              </a:rPr>
              <a:t>fonts appears.</a:t>
            </a:r>
          </a:p>
          <a:p>
            <a:pPr lvl="1" rtl="0">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Berlin Sans FB </a:t>
            </a:r>
            <a:br>
              <a:rPr lang="en-US" b="1" i="0" u="none" strike="noStrike" baseline="0" smtClean="0">
                <a:latin typeface="Segoe"/>
                <a:ea typeface="ＭＳ ゴシック"/>
              </a:rPr>
            </a:br>
            <a:r>
              <a:rPr lang="en-US" b="1" i="0" u="none" strike="noStrike" baseline="0" smtClean="0">
                <a:latin typeface="Segoe"/>
                <a:ea typeface="ＭＳ ゴシック"/>
              </a:rPr>
              <a:t>Demi</a:t>
            </a:r>
            <a:r>
              <a:rPr lang="en-US" b="0" i="0" u="none" strike="noStrike" baseline="0" smtClean="0">
                <a:latin typeface="Segoe"/>
                <a:ea typeface="ＭＳ ゴシック"/>
              </a:rPr>
              <a:t>. PowerPoint </a:t>
            </a:r>
            <a:br>
              <a:rPr lang="en-US" b="0" i="0" u="none" strike="noStrike" baseline="0" smtClean="0">
                <a:latin typeface="Segoe"/>
                <a:ea typeface="ＭＳ ゴシック"/>
              </a:rPr>
            </a:br>
            <a:r>
              <a:rPr lang="en-US" b="0" i="0" u="none" strike="noStrike" baseline="0" smtClean="0">
                <a:latin typeface="Segoe"/>
                <a:ea typeface="ＭＳ ゴシック"/>
              </a:rPr>
              <a:t>applies the chosen font </a:t>
            </a:r>
            <a:br>
              <a:rPr lang="en-US" b="0" i="0" u="none" strike="noStrike" baseline="0" smtClean="0">
                <a:latin typeface="Segoe"/>
                <a:ea typeface="ＭＳ ゴシック"/>
              </a:rPr>
            </a:br>
            <a:r>
              <a:rPr lang="en-US" b="0" i="0" u="none" strike="noStrike" baseline="0" smtClean="0">
                <a:latin typeface="Segoe"/>
                <a:ea typeface="ＭＳ ゴシック"/>
              </a:rPr>
              <a:t>to the selected text.</a:t>
            </a:r>
          </a:p>
          <a:p>
            <a:pPr lvl="1" rtl="0">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Font Size drop-</a:t>
            </a:r>
            <a:br>
              <a:rPr lang="en-US" b="1" i="0" u="none" strike="noStrike" baseline="0" smtClean="0">
                <a:latin typeface="Segoe"/>
                <a:ea typeface="ＭＳ ゴシック"/>
              </a:rPr>
            </a:br>
            <a:r>
              <a:rPr lang="en-US" b="1" i="0" u="none" strike="noStrike" baseline="0" smtClean="0">
                <a:latin typeface="Segoe"/>
                <a:ea typeface="ＭＳ ゴシック"/>
              </a:rPr>
              <a:t>down arrow </a:t>
            </a:r>
            <a:r>
              <a:rPr lang="en-US" b="0" i="0" u="none" strike="noStrike" baseline="0" smtClean="0">
                <a:latin typeface="Segoe"/>
                <a:ea typeface="ＭＳ ゴシック"/>
              </a:rPr>
              <a:t>on the </a:t>
            </a:r>
            <a:br>
              <a:rPr lang="en-US" b="0" i="0" u="none" strike="noStrike" baseline="0" smtClean="0">
                <a:latin typeface="Segoe"/>
                <a:ea typeface="ＭＳ ゴシック"/>
              </a:rPr>
            </a:br>
            <a:r>
              <a:rPr lang="en-US" b="0" i="0" u="none" strike="noStrike" baseline="0" smtClean="0">
                <a:latin typeface="Segoe"/>
                <a:ea typeface="ＭＳ ゴシック"/>
              </a:rPr>
              <a:t>Mini toolbar. A list of </a:t>
            </a:r>
            <a:br>
              <a:rPr lang="en-US" b="0" i="0" u="none" strike="noStrike" baseline="0" smtClean="0">
                <a:latin typeface="Segoe"/>
                <a:ea typeface="ＭＳ ゴシック"/>
              </a:rPr>
            </a:br>
            <a:r>
              <a:rPr lang="en-US" b="0" i="0" u="none" strike="noStrike" baseline="0" smtClean="0">
                <a:latin typeface="Segoe"/>
                <a:ea typeface="ＭＳ ゴシック"/>
              </a:rPr>
              <a:t>font sizes appears </a:t>
            </a:r>
            <a:br>
              <a:rPr lang="en-US" b="0" i="0" u="none" strike="noStrike" baseline="0" smtClean="0">
                <a:latin typeface="Segoe"/>
                <a:ea typeface="ＭＳ ゴシック"/>
              </a:rPr>
            </a:br>
            <a:r>
              <a:rPr lang="en-US"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03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132" y="1625600"/>
            <a:ext cx="3933137" cy="4265419"/>
          </a:xfrm>
          <a:prstGeom prst="rect">
            <a:avLst/>
          </a:prstGeom>
        </p:spPr>
      </p:pic>
    </p:spTree>
    <p:extLst>
      <p:ext uri="{BB962C8B-B14F-4D97-AF65-F5344CB8AC3E}">
        <p14:creationId xmlns:p14="http://schemas.microsoft.com/office/powerpoint/2010/main" val="620291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a Texture Fill to WordArt</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latin typeface="Segoe"/>
                <a:ea typeface="ＭＳ ゴシック"/>
              </a:rPr>
              <a:t>Point to Texture, and </a:t>
            </a:r>
            <a:br>
              <a:rPr lang="cs-CZ" b="0" i="0" u="none" strike="noStrike" baseline="0" smtClean="0">
                <a:latin typeface="Segoe"/>
                <a:ea typeface="ＭＳ ゴシック"/>
              </a:rPr>
            </a:br>
            <a:r>
              <a:rPr lang="cs-CZ" b="0" i="0" u="none" strike="noStrike" baseline="0" smtClean="0">
                <a:latin typeface="Segoe"/>
                <a:ea typeface="ＭＳ ゴシック"/>
              </a:rPr>
              <a:t>then click the </a:t>
            </a:r>
            <a:r>
              <a:rPr lang="cs-CZ" b="1" i="0" u="none" strike="noStrike" baseline="0" smtClean="0">
                <a:latin typeface="Segoe"/>
                <a:ea typeface="ＭＳ ゴシック"/>
              </a:rPr>
              <a:t>Granite</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texture (right). </a:t>
            </a:r>
            <a:br>
              <a:rPr lang="cs-CZ" b="0" i="0" u="none" strike="noStrike" baseline="0" smtClean="0">
                <a:latin typeface="Segoe"/>
                <a:ea typeface="ＭＳ ゴシック"/>
              </a:rPr>
            </a:br>
            <a:r>
              <a:rPr lang="cs-CZ" b="0" i="0" u="none" strike="noStrike" baseline="0" smtClean="0">
                <a:latin typeface="Segoe"/>
                <a:ea typeface="ＭＳ ゴシック"/>
              </a:rPr>
              <a:t>PowerPoint changes the </a:t>
            </a:r>
            <a:br>
              <a:rPr lang="cs-CZ" b="0" i="0" u="none" strike="noStrike" baseline="0" smtClean="0">
                <a:latin typeface="Segoe"/>
                <a:ea typeface="ＭＳ ゴシック"/>
              </a:rPr>
            </a:br>
            <a:r>
              <a:rPr lang="cs-CZ" b="0" i="0" u="none" strike="noStrike" baseline="0" smtClean="0">
                <a:latin typeface="Segoe"/>
                <a:ea typeface="ＭＳ ゴシック"/>
              </a:rPr>
              <a:t>fill of the graphic.</a:t>
            </a:r>
          </a:p>
          <a:p>
            <a:pPr lvl="1" rtl="0">
              <a:buAutoNum type="arabicPeriod" startAt="3"/>
            </a:pPr>
            <a:r>
              <a:rPr lang="cs-CZ" b="0" i="0" u="none" strike="noStrike" baseline="0" smtClean="0">
                <a:latin typeface="Segoe"/>
                <a:ea typeface="ＭＳ ゴシック"/>
              </a:rPr>
              <a:t>Press Ctrl+B to make </a:t>
            </a:r>
            <a:br>
              <a:rPr lang="cs-CZ" b="0" i="0" u="none" strike="noStrike" baseline="0" smtClean="0">
                <a:latin typeface="Segoe"/>
                <a:ea typeface="ＭＳ ゴシック"/>
              </a:rPr>
            </a:br>
            <a:r>
              <a:rPr lang="cs-CZ" b="0" i="0" u="none" strike="noStrike" baseline="0" smtClean="0">
                <a:latin typeface="Segoe"/>
                <a:ea typeface="ＭＳ ゴシック"/>
              </a:rPr>
              <a:t>the WordArt bold so</a:t>
            </a:r>
            <a:br>
              <a:rPr lang="cs-CZ" b="0" i="0" u="none" strike="noStrike" baseline="0" smtClean="0">
                <a:latin typeface="Segoe"/>
                <a:ea typeface="ＭＳ ゴシック"/>
              </a:rPr>
            </a:br>
            <a:r>
              <a:rPr lang="cs-CZ" b="0" i="0" u="none" strike="noStrike" baseline="0" smtClean="0">
                <a:latin typeface="Segoe"/>
                <a:ea typeface="ＭＳ ゴシック"/>
              </a:rPr>
              <a:t>you can see the texture </a:t>
            </a:r>
            <a:br>
              <a:rPr lang="cs-CZ" b="0" i="0" u="none" strike="noStrike" baseline="0" smtClean="0">
                <a:latin typeface="Segoe"/>
                <a:ea typeface="ＭＳ ゴシック"/>
              </a:rPr>
            </a:br>
            <a:r>
              <a:rPr lang="cs-CZ" b="0" i="0" u="none" strike="noStrike" baseline="0" smtClean="0">
                <a:latin typeface="Segoe"/>
                <a:ea typeface="ＭＳ ゴシック"/>
              </a:rPr>
              <a:t>applied to it more clearly.</a:t>
            </a:r>
          </a:p>
          <a:p>
            <a:pPr lvl="1" rtl="0">
              <a:buAutoNum type="arabicPeriod" startAt="3"/>
            </a:pPr>
            <a:r>
              <a:rPr lang="cs-CZ" i="0" u="none" strike="noStrike" baseline="0" smtClean="0">
                <a:latin typeface="Segoe"/>
                <a:ea typeface="ＭＳ ゴシック"/>
              </a:rPr>
              <a:t> </a:t>
            </a:r>
            <a:r>
              <a:rPr lang="cs-CZ" b="1" i="0" u="none" strike="noStrike" baseline="0" smtClean="0">
                <a:latin typeface="Segoe"/>
                <a:ea typeface="ＭＳ ゴシック"/>
              </a:rPr>
              <a:t>SAVE </a:t>
            </a:r>
            <a:r>
              <a:rPr lang="cs-CZ" b="0" i="0" u="none" strike="noStrike" baseline="0" smtClean="0">
                <a:latin typeface="Segoe"/>
                <a:ea typeface="ＭＳ ゴシック"/>
              </a:rPr>
              <a:t>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pic>
        <p:nvPicPr>
          <p:cNvPr id="7" name="Picture 6" descr="0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468" y="1600201"/>
            <a:ext cx="4165444" cy="2841580"/>
          </a:xfrm>
          <a:prstGeom prst="rect">
            <a:avLst/>
          </a:prstGeom>
        </p:spPr>
      </p:pic>
    </p:spTree>
    <p:extLst>
      <p:ext uri="{BB962C8B-B14F-4D97-AF65-F5344CB8AC3E}">
        <p14:creationId xmlns:p14="http://schemas.microsoft.com/office/powerpoint/2010/main" val="1407857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the WordArt Outline Color</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Full Profit</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Select the </a:t>
            </a:r>
            <a:r>
              <a:rPr lang="cs-CZ" b="1" i="0" u="none" strike="noStrike" baseline="0" smtClean="0">
                <a:latin typeface="Segoe"/>
                <a:ea typeface="ＭＳ ゴシック"/>
              </a:rPr>
              <a:t>WordArt </a:t>
            </a:r>
            <a:br>
              <a:rPr lang="cs-CZ" b="1" i="0" u="none" strike="noStrike" baseline="0" smtClean="0">
                <a:latin typeface="Segoe"/>
                <a:ea typeface="ＭＳ ゴシック"/>
              </a:rPr>
            </a:br>
            <a:r>
              <a:rPr lang="cs-CZ" b="1" i="0" u="none" strike="noStrike" baseline="0" smtClean="0">
                <a:latin typeface="Segoe"/>
                <a:ea typeface="ＭＳ ゴシック"/>
              </a:rPr>
              <a:t>graphic’s text</a:t>
            </a:r>
            <a:r>
              <a:rPr lang="cs-CZ" b="0" i="0" u="none" strike="noStrike" baseline="0" smtClean="0">
                <a:latin typeface="Segoe"/>
                <a:ea typeface="ＭＳ ゴシック"/>
              </a:rPr>
              <a:t> on </a:t>
            </a:r>
            <a:br>
              <a:rPr lang="cs-CZ" b="0" i="0" u="none" strike="noStrike" baseline="0" smtClean="0">
                <a:latin typeface="Segoe"/>
                <a:ea typeface="ＭＳ ゴシック"/>
              </a:rPr>
            </a:br>
            <a:r>
              <a:rPr lang="cs-CZ" b="0" i="0" u="none" strike="noStrike" baseline="0" smtClean="0">
                <a:latin typeface="Segoe"/>
                <a:ea typeface="ＭＳ ゴシック"/>
              </a:rPr>
              <a:t>slide 1 if it is not </a:t>
            </a:r>
            <a:br>
              <a:rPr lang="cs-CZ" b="0" i="0" u="none" strike="noStrike" baseline="0" smtClean="0">
                <a:latin typeface="Segoe"/>
                <a:ea typeface="ＭＳ ゴシック"/>
              </a:rPr>
            </a:br>
            <a:r>
              <a:rPr lang="cs-CZ" b="0" i="0" u="none" strike="noStrike" baseline="0" smtClean="0">
                <a:latin typeface="Segoe"/>
                <a:ea typeface="ＭＳ ゴシック"/>
              </a:rPr>
              <a:t>already selected.</a:t>
            </a:r>
          </a:p>
          <a:p>
            <a:pPr lvl="1" rtl="0"/>
            <a:r>
              <a:rPr lang="cs-CZ" b="0" i="0" u="none" strike="noStrike" baseline="0" smtClean="0">
                <a:latin typeface="Segoe"/>
                <a:ea typeface="ＭＳ ゴシック"/>
              </a:rPr>
              <a:t>On the Drawing Tools </a:t>
            </a:r>
            <a:br>
              <a:rPr lang="cs-CZ" b="0" i="0" u="none" strike="noStrike" baseline="0" smtClean="0">
                <a:latin typeface="Segoe"/>
                <a:ea typeface="ＭＳ ゴシック"/>
              </a:rPr>
            </a:br>
            <a:r>
              <a:rPr lang="cs-CZ" b="0" i="0" u="none" strike="noStrike" baseline="0" smtClean="0">
                <a:latin typeface="Segoe"/>
                <a:ea typeface="ＭＳ ゴシック"/>
              </a:rPr>
              <a:t>Format tab, click the </a:t>
            </a:r>
            <a:br>
              <a:rPr lang="cs-CZ" b="0" i="0" u="none" strike="noStrike" baseline="0" smtClean="0">
                <a:latin typeface="Segoe"/>
                <a:ea typeface="ＭＳ ゴシック"/>
              </a:rPr>
            </a:br>
            <a:r>
              <a:rPr lang="cs-CZ" b="1" i="0" u="none" strike="noStrike" baseline="0" smtClean="0">
                <a:latin typeface="Segoe"/>
                <a:ea typeface="ＭＳ ゴシック"/>
              </a:rPr>
              <a:t>Text Outline drop-</a:t>
            </a:r>
            <a:br>
              <a:rPr lang="cs-CZ" b="1" i="0" u="none" strike="noStrike" baseline="0" smtClean="0">
                <a:latin typeface="Segoe"/>
                <a:ea typeface="ＭＳ ゴシック"/>
              </a:rPr>
            </a:br>
            <a:r>
              <a:rPr lang="cs-CZ" b="1" i="0" u="none" strike="noStrike" baseline="0" smtClean="0">
                <a:latin typeface="Segoe"/>
                <a:ea typeface="ＭＳ ゴシック"/>
              </a:rPr>
              <a:t>down arrow</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PowerPoint displays </a:t>
            </a:r>
            <a:br>
              <a:rPr lang="cs-CZ" b="0" i="0" u="none" strike="noStrike" baseline="0" smtClean="0">
                <a:latin typeface="Segoe"/>
                <a:ea typeface="ＭＳ ゴシック"/>
              </a:rPr>
            </a:br>
            <a:r>
              <a:rPr lang="cs-CZ" b="0" i="0" u="none" strike="noStrike" baseline="0" smtClean="0">
                <a:latin typeface="Segoe"/>
                <a:ea typeface="ＭＳ ゴシック"/>
              </a:rPr>
              <a:t>the Theme Colors </a:t>
            </a:r>
            <a:br>
              <a:rPr lang="cs-CZ" b="0" i="0" u="none" strike="noStrike" baseline="0" smtClean="0">
                <a:latin typeface="Segoe"/>
                <a:ea typeface="ＭＳ ゴシック"/>
              </a:rPr>
            </a:br>
            <a:r>
              <a:rPr lang="cs-CZ" b="0" i="0" u="none" strike="noStrike" baseline="0" smtClean="0">
                <a:latin typeface="Segoe"/>
                <a:ea typeface="ＭＳ ゴシック"/>
              </a:rPr>
              <a:t>palette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03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57400"/>
            <a:ext cx="4639733" cy="3589588"/>
          </a:xfrm>
          <a:prstGeom prst="rect">
            <a:avLst/>
          </a:prstGeom>
        </p:spPr>
      </p:pic>
    </p:spTree>
    <p:extLst>
      <p:ext uri="{BB962C8B-B14F-4D97-AF65-F5344CB8AC3E}">
        <p14:creationId xmlns:p14="http://schemas.microsoft.com/office/powerpoint/2010/main" val="279406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the WordArt Outline Color</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More Outline Colors. </a:t>
            </a:r>
            <a:r>
              <a:rPr lang="cs-CZ" b="0" i="0" u="none" strike="noStrike" baseline="0" smtClean="0">
                <a:solidFill>
                  <a:srgbClr val="000000"/>
                </a:solidFill>
                <a:latin typeface="Segoe"/>
                <a:ea typeface="ＭＳ ゴシック"/>
              </a:rPr>
              <a:t>The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Colors dialog box opens.</a:t>
            </a:r>
          </a:p>
          <a:p>
            <a:pPr lvl="1" rtl="0">
              <a:buAutoNum type="arabicPeriod" startAt="3"/>
            </a:pPr>
            <a:r>
              <a:rPr lang="cs-CZ" b="0" i="0" u="none" strike="noStrike" baseline="0" smtClean="0">
                <a:solidFill>
                  <a:srgbClr val="000000"/>
                </a:solidFill>
                <a:latin typeface="Segoe"/>
                <a:ea typeface="ＭＳ ゴシック"/>
              </a:rPr>
              <a:t>On the standard tab, click a </a:t>
            </a:r>
            <a:r>
              <a:rPr lang="cs-CZ" b="1" i="0" u="none" strike="noStrike" baseline="0" smtClean="0">
                <a:solidFill>
                  <a:srgbClr val="000000"/>
                </a:solidFill>
                <a:latin typeface="Segoe"/>
                <a:ea typeface="ＭＳ ゴシック"/>
              </a:rPr>
              <a:t>dark </a:t>
            </a:r>
            <a:br>
              <a:rPr lang="cs-CZ" b="1" i="0" u="none" strike="noStrike" baseline="0" smtClean="0">
                <a:solidFill>
                  <a:srgbClr val="000000"/>
                </a:solidFill>
                <a:latin typeface="Segoe"/>
                <a:ea typeface="ＭＳ ゴシック"/>
              </a:rPr>
            </a:br>
            <a:r>
              <a:rPr lang="cs-CZ" b="1" i="0" u="none" strike="noStrike" baseline="0" smtClean="0">
                <a:solidFill>
                  <a:srgbClr val="000000"/>
                </a:solidFill>
                <a:latin typeface="Segoe"/>
                <a:ea typeface="ＭＳ ゴシック"/>
              </a:rPr>
              <a:t>blue hexagon</a:t>
            </a:r>
            <a:r>
              <a:rPr lang="cs-CZ" b="0" i="0" u="none" strike="noStrike" baseline="0" smtClean="0">
                <a:solidFill>
                  <a:srgbClr val="000000"/>
                </a:solidFill>
                <a:latin typeface="Segoe"/>
                <a:ea typeface="ＭＳ ゴシック"/>
              </a:rPr>
              <a:t> (right).</a:t>
            </a:r>
          </a:p>
          <a:p>
            <a:pPr lvl="1" rtl="0">
              <a:buAutoNum type="arabicPeriod" startAt="3"/>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The dark blue background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blends in with the background of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the slide, so it is not obvious to see.</a:t>
            </a:r>
          </a:p>
          <a:p>
            <a:pPr lvl="1" rtl="0">
              <a:buAutoNum type="arabicPeriod" startAt="3"/>
            </a:pPr>
            <a:r>
              <a:rPr lang="cs-CZ" b="0" i="0" u="none" strike="noStrike" baseline="0" smtClean="0">
                <a:solidFill>
                  <a:srgbClr val="000000"/>
                </a:solidFill>
                <a:latin typeface="Segoe"/>
                <a:ea typeface="ＭＳ ゴシック"/>
              </a:rPr>
              <a:t>Zoom in on the object to </a:t>
            </a:r>
            <a:r>
              <a:rPr lang="cs-CZ" b="1" i="0" u="none" strike="noStrike" baseline="0" smtClean="0">
                <a:solidFill>
                  <a:srgbClr val="000000"/>
                </a:solidFill>
                <a:latin typeface="Segoe"/>
                <a:ea typeface="ＭＳ ゴシック"/>
              </a:rPr>
              <a:t>200%</a:t>
            </a:r>
            <a:r>
              <a:rPr lang="cs-CZ" b="0" i="0" u="none" strike="noStrike" baseline="0" smtClean="0">
                <a:solidFill>
                  <a:srgbClr val="000000"/>
                </a:solidFill>
                <a:latin typeface="Segoe"/>
                <a:ea typeface="ＭＳ ゴシック"/>
              </a:rPr>
              <a:t> to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see it more clearly. Zoom out to </a:t>
            </a:r>
            <a:r>
              <a:rPr lang="cs-CZ" b="1" i="0" u="none" strike="noStrike" baseline="0" smtClean="0">
                <a:solidFill>
                  <a:srgbClr val="000000"/>
                </a:solidFill>
                <a:latin typeface="Segoe"/>
                <a:ea typeface="ＭＳ ゴシック"/>
              </a:rPr>
              <a:t>100%</a:t>
            </a:r>
            <a:r>
              <a:rPr lang="cs-CZ" b="0" i="0" u="none" strike="noStrike" baseline="0" smtClean="0">
                <a:solidFill>
                  <a:srgbClr val="000000"/>
                </a:solidFill>
                <a:latin typeface="Segoe"/>
                <a:ea typeface="ＭＳ ゴシック"/>
              </a:rPr>
              <a:t> when you are finished looking at the border.</a:t>
            </a:r>
          </a:p>
          <a:p>
            <a:pPr lvl="1" rtl="0">
              <a:buAutoNum type="arabicPeriod" startAt="3"/>
            </a:pPr>
            <a:r>
              <a:rPr lang="cs-CZ" b="0" i="0" u="none" strike="noStrike" baseline="0" smtClean="0">
                <a:solidFill>
                  <a:srgbClr val="000000"/>
                </a:solidFill>
                <a:latin typeface="Segoe"/>
                <a:ea typeface="ＭＳ ゴシック"/>
              </a:rPr>
              <a:t>Select the WordArt again if necessary, click the </a:t>
            </a:r>
            <a:r>
              <a:rPr lang="cs-CZ" b="1" i="0" u="none" strike="noStrike" baseline="0" smtClean="0">
                <a:solidFill>
                  <a:srgbClr val="000000"/>
                </a:solidFill>
                <a:latin typeface="Segoe"/>
                <a:ea typeface="ＭＳ ゴシック"/>
              </a:rPr>
              <a:t>Text Outline</a:t>
            </a:r>
            <a:r>
              <a:rPr lang="cs-CZ" b="0"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drop-down arrow</a:t>
            </a:r>
            <a:r>
              <a:rPr lang="cs-CZ" b="0" i="0" u="none" strike="noStrike" baseline="0" smtClean="0">
                <a:solidFill>
                  <a:srgbClr val="000000"/>
                </a:solidFill>
                <a:latin typeface="Segoe"/>
                <a:ea typeface="ＭＳ ゴシック"/>
              </a:rPr>
              <a:t> again, point to </a:t>
            </a:r>
            <a:r>
              <a:rPr lang="cs-CZ" b="1" i="0" u="none" strike="noStrike" baseline="0" smtClean="0">
                <a:solidFill>
                  <a:srgbClr val="000000"/>
                </a:solidFill>
                <a:latin typeface="Segoe"/>
                <a:ea typeface="ＭＳ ゴシック"/>
              </a:rPr>
              <a:t>Weight</a:t>
            </a:r>
            <a:r>
              <a:rPr lang="cs-CZ" b="0" i="0" u="none" strike="noStrike" baseline="0" smtClean="0">
                <a:solidFill>
                  <a:srgbClr val="000000"/>
                </a:solidFill>
                <a:latin typeface="Segoe"/>
                <a:ea typeface="ＭＳ ゴシック"/>
              </a:rPr>
              <a:t>, and click </a:t>
            </a:r>
            <a:r>
              <a:rPr lang="cs-CZ" b="1" i="0" u="none" strike="noStrike" baseline="0" smtClean="0">
                <a:solidFill>
                  <a:srgbClr val="000000"/>
                </a:solidFill>
                <a:latin typeface="Segoe"/>
                <a:ea typeface="ＭＳ ゴシック"/>
              </a:rPr>
              <a:t>3 pt</a:t>
            </a:r>
            <a:r>
              <a:rPr lang="cs-CZ" b="0" i="0" u="none" strike="noStrike" baseline="0" smtClean="0">
                <a:solidFill>
                  <a:srgbClr val="000000"/>
                </a:solidFill>
                <a:latin typeface="Segoe"/>
                <a:ea typeface="ＭＳ ゴシック"/>
              </a:rPr>
              <a:t>. The outline becomes more dramatic.</a:t>
            </a:r>
          </a:p>
          <a:p>
            <a:pPr marL="457200" lvl="1" indent="0" rtl="0">
              <a:buNone/>
            </a:pPr>
            <a:endParaRPr lang="cs-CZ"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03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676400"/>
            <a:ext cx="2578155" cy="2794000"/>
          </a:xfrm>
          <a:prstGeom prst="rect">
            <a:avLst/>
          </a:prstGeom>
        </p:spPr>
      </p:pic>
    </p:spTree>
    <p:extLst>
      <p:ext uri="{BB962C8B-B14F-4D97-AF65-F5344CB8AC3E}">
        <p14:creationId xmlns:p14="http://schemas.microsoft.com/office/powerpoint/2010/main" val="1315728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the WordArt Outline Color</a:t>
            </a:r>
          </a:p>
        </p:txBody>
      </p:sp>
      <p:sp>
        <p:nvSpPr>
          <p:cNvPr id="3" name="Text Placeholder 2"/>
          <p:cNvSpPr>
            <a:spLocks noGrp="1"/>
          </p:cNvSpPr>
          <p:nvPr>
            <p:ph type="body" idx="1"/>
          </p:nvPr>
        </p:nvSpPr>
        <p:spPr/>
        <p:txBody>
          <a:bodyPr/>
          <a:lstStyle/>
          <a:p>
            <a:pPr lvl="1" rtl="0">
              <a:buFont typeface="+mj-lt"/>
              <a:buAutoNum type="arabicPeriod" startAt="8"/>
            </a:pPr>
            <a:r>
              <a:rPr lang="cs-CZ" b="0" i="0" u="none" strike="noStrike" baseline="0" smtClean="0">
                <a:latin typeface="Segoe"/>
                <a:ea typeface="ＭＳ ゴシック"/>
              </a:rPr>
              <a:t>Click the</a:t>
            </a:r>
            <a:r>
              <a:rPr lang="cs-CZ" b="1" i="0" u="none" strike="noStrike" baseline="0" smtClean="0">
                <a:latin typeface="Segoe"/>
                <a:ea typeface="ＭＳ ゴシック"/>
              </a:rPr>
              <a:t> Text Outline drop-down arrow</a:t>
            </a:r>
            <a:r>
              <a:rPr lang="cs-CZ" b="0" i="0" u="none" strike="noStrike" baseline="0" smtClean="0">
                <a:latin typeface="Segoe"/>
                <a:ea typeface="ＭＳ ゴシック"/>
              </a:rPr>
              <a:t> again, and click </a:t>
            </a:r>
            <a:r>
              <a:rPr lang="cs-CZ" b="1" i="0" u="none" strike="noStrike" baseline="0" smtClean="0">
                <a:latin typeface="Segoe"/>
                <a:ea typeface="ＭＳ ゴシック"/>
              </a:rPr>
              <a:t>No Outline</a:t>
            </a:r>
            <a:r>
              <a:rPr lang="cs-CZ" b="0" i="0" u="none" strike="noStrike" baseline="0" smtClean="0">
                <a:latin typeface="Times New Roman"/>
                <a:ea typeface="ＭＳ ゴシック"/>
              </a:rPr>
              <a:t>.</a:t>
            </a:r>
            <a:r>
              <a:rPr lang="cs-CZ" b="1" i="0" u="none" strike="noStrike" baseline="0" smtClean="0">
                <a:latin typeface="Segoe"/>
                <a:ea typeface="ＭＳ ゴシック"/>
              </a:rPr>
              <a:t>  </a:t>
            </a:r>
            <a:r>
              <a:rPr lang="cs-CZ" b="0" i="0" u="none" strike="noStrike" baseline="0" smtClean="0">
                <a:latin typeface="Segoe"/>
                <a:ea typeface="ＭＳ ゴシック"/>
              </a:rPr>
              <a:t>The outline disappears.</a:t>
            </a:r>
          </a:p>
          <a:p>
            <a:pPr lvl="1" rtl="0">
              <a:buAutoNum type="arabicPeriod" startAt="8"/>
            </a:pPr>
            <a:r>
              <a:rPr lang="cs-CZ" b="0" i="0" u="none" strike="noStrike" baseline="0" smtClean="0">
                <a:latin typeface="Segoe"/>
                <a:ea typeface="ＭＳ ゴシック"/>
              </a:rPr>
              <a:t>Click the Fit Slide to Current Window icon in the lower right corner of the PowerPoint window to view the entire slide again.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721870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Special Effects to WordArt</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Full Profit</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Select the </a:t>
            </a:r>
            <a:r>
              <a:rPr lang="cs-CZ" b="1" i="0" u="none" strike="noStrike" baseline="0" smtClean="0">
                <a:latin typeface="Segoe"/>
                <a:ea typeface="ＭＳ ゴシック"/>
              </a:rPr>
              <a:t>WordArt graphic</a:t>
            </a:r>
            <a:r>
              <a:rPr lang="cs-CZ" b="0" i="0" u="none" strike="noStrike" baseline="0" smtClean="0">
                <a:latin typeface="Segoe"/>
                <a:ea typeface="ＭＳ ゴシック"/>
              </a:rPr>
              <a:t> on slide 1 if it is not already selected.</a:t>
            </a:r>
          </a:p>
          <a:p>
            <a:pPr lvl="1" rtl="0"/>
            <a:r>
              <a:rPr lang="cs-CZ" b="0" i="0" u="none" strike="noStrike" baseline="0" smtClean="0">
                <a:latin typeface="Segoe"/>
                <a:ea typeface="ＭＳ ゴシック"/>
              </a:rPr>
              <a:t>On the Drawing Tools Format tab, click the </a:t>
            </a:r>
            <a:r>
              <a:rPr lang="cs-CZ" b="1" i="0" u="none" strike="noStrike" baseline="0" smtClean="0">
                <a:latin typeface="Segoe"/>
                <a:ea typeface="ＭＳ ゴシック"/>
              </a:rPr>
              <a:t>Text Effects</a:t>
            </a:r>
            <a:r>
              <a:rPr lang="cs-CZ" b="0" i="0" u="none" strike="noStrike" baseline="0" smtClean="0">
                <a:latin typeface="Segoe"/>
                <a:ea typeface="ＭＳ ゴシック"/>
              </a:rPr>
              <a:t> </a:t>
            </a:r>
            <a:r>
              <a:rPr lang="cs-CZ" b="1" i="0" u="none" strike="noStrike" baseline="0" smtClean="0">
                <a:latin typeface="Segoe"/>
                <a:ea typeface="ＭＳ ゴシック"/>
              </a:rPr>
              <a:t>drop-down arrow</a:t>
            </a:r>
            <a:r>
              <a:rPr lang="cs-CZ" b="0" i="0" u="none" strike="noStrike" baseline="0" smtClean="0">
                <a:latin typeface="Segoe"/>
                <a:ea typeface="ＭＳ ゴシック"/>
              </a:rPr>
              <a:t>. PowerPoint displays the Text Effects menu.</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1910466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Special Effects to WordArt</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latin typeface="Segoe"/>
                <a:ea typeface="ＭＳ ゴシック"/>
              </a:rPr>
              <a:t>Hover your mouse over </a:t>
            </a:r>
            <a:br>
              <a:rPr lang="cs-CZ" b="0" i="0" u="none" strike="noStrike" baseline="0" smtClean="0">
                <a:latin typeface="Segoe"/>
                <a:ea typeface="ＭＳ ゴシック"/>
              </a:rPr>
            </a:br>
            <a:r>
              <a:rPr lang="cs-CZ" b="1" i="0" u="none" strike="noStrike" baseline="0" smtClean="0">
                <a:latin typeface="Segoe"/>
                <a:ea typeface="ＭＳ ゴシック"/>
              </a:rPr>
              <a:t>Reflection</a:t>
            </a:r>
            <a:r>
              <a:rPr lang="cs-CZ" b="0" i="0" u="none" strike="noStrike" baseline="0" smtClean="0">
                <a:latin typeface="Segoe"/>
                <a:ea typeface="ＭＳ ゴシック"/>
              </a:rPr>
              <a:t>. PowerPoint </a:t>
            </a:r>
            <a:br>
              <a:rPr lang="cs-CZ" b="0" i="0" u="none" strike="noStrike" baseline="0" smtClean="0">
                <a:latin typeface="Segoe"/>
                <a:ea typeface="ＭＳ ゴシック"/>
              </a:rPr>
            </a:br>
            <a:r>
              <a:rPr lang="cs-CZ" b="0" i="0" u="none" strike="noStrike" baseline="0" smtClean="0">
                <a:latin typeface="Segoe"/>
                <a:ea typeface="ＭＳ ゴシック"/>
              </a:rPr>
              <a:t>displays the reflection </a:t>
            </a:r>
            <a:br>
              <a:rPr lang="cs-CZ" b="0" i="0" u="none" strike="noStrike" baseline="0" smtClean="0">
                <a:latin typeface="Segoe"/>
                <a:ea typeface="ＭＳ ゴシック"/>
              </a:rPr>
            </a:br>
            <a:r>
              <a:rPr lang="cs-CZ" b="0" i="0" u="none" strike="noStrike" baseline="0" smtClean="0">
                <a:latin typeface="Segoe"/>
                <a:ea typeface="ＭＳ ゴシック"/>
              </a:rPr>
              <a:t>special effects (right). </a:t>
            </a:r>
            <a:br>
              <a:rPr lang="cs-CZ" b="0" i="0" u="none" strike="noStrike" baseline="0" smtClean="0">
                <a:latin typeface="Segoe"/>
                <a:ea typeface="ＭＳ ゴシック"/>
              </a:rPr>
            </a:br>
            <a:r>
              <a:rPr lang="cs-CZ" b="0" i="0" u="none" strike="noStrike" baseline="0" smtClean="0">
                <a:latin typeface="Segoe"/>
                <a:ea typeface="ＭＳ ゴシック"/>
              </a:rPr>
              <a:t>This WordArt already </a:t>
            </a:r>
            <a:br>
              <a:rPr lang="cs-CZ" b="0" i="0" u="none" strike="noStrike" baseline="0" smtClean="0">
                <a:latin typeface="Segoe"/>
                <a:ea typeface="ＭＳ ゴシック"/>
              </a:rPr>
            </a:br>
            <a:r>
              <a:rPr lang="cs-CZ" b="0" i="0" u="none" strike="noStrike" baseline="0" smtClean="0">
                <a:latin typeface="Segoe"/>
                <a:ea typeface="ＭＳ ゴシック"/>
              </a:rPr>
              <a:t>has one type of </a:t>
            </a:r>
            <a:br>
              <a:rPr lang="cs-CZ" b="0" i="0" u="none" strike="noStrike" baseline="0" smtClean="0">
                <a:latin typeface="Segoe"/>
                <a:ea typeface="ＭＳ ゴシック"/>
              </a:rPr>
            </a:br>
            <a:r>
              <a:rPr lang="cs-CZ" b="0" i="0" u="none" strike="noStrike" baseline="0" smtClean="0">
                <a:latin typeface="Segoe"/>
                <a:ea typeface="ＭＳ ゴシック"/>
              </a:rPr>
              <a:t>reflection applied but </a:t>
            </a:r>
            <a:br>
              <a:rPr lang="cs-CZ" b="0" i="0" u="none" strike="noStrike" baseline="0" smtClean="0">
                <a:latin typeface="Segoe"/>
                <a:ea typeface="ＭＳ ゴシック"/>
              </a:rPr>
            </a:br>
            <a:r>
              <a:rPr lang="cs-CZ" b="0" i="0" u="none" strike="noStrike" baseline="0" smtClean="0">
                <a:latin typeface="Segoe"/>
                <a:ea typeface="ＭＳ ゴシック"/>
              </a:rPr>
              <a:t>not the type we want.</a:t>
            </a:r>
          </a:p>
          <a:p>
            <a:pPr lvl="1" rtl="0">
              <a:buAutoNum type="arabicPeriod" startAt="3"/>
            </a:pPr>
            <a:r>
              <a:rPr lang="cs-CZ" b="0" i="0" u="none" strike="noStrike" baseline="0" smtClean="0">
                <a:latin typeface="Segoe"/>
                <a:ea typeface="ＭＳ ゴシック"/>
              </a:rPr>
              <a:t>Click </a:t>
            </a:r>
            <a:r>
              <a:rPr lang="cs-CZ" b="1" i="0" u="none" strike="noStrike" baseline="0" smtClean="0">
                <a:latin typeface="Segoe"/>
                <a:ea typeface="ＭＳ ゴシック"/>
              </a:rPr>
              <a:t>Tight Reflection, </a:t>
            </a:r>
            <a:br>
              <a:rPr lang="cs-CZ" b="1" i="0" u="none" strike="noStrike" baseline="0" smtClean="0">
                <a:latin typeface="Segoe"/>
                <a:ea typeface="ＭＳ ゴシック"/>
              </a:rPr>
            </a:br>
            <a:r>
              <a:rPr lang="cs-CZ" b="1" i="0" u="none" strike="noStrike" baseline="0" smtClean="0">
                <a:latin typeface="Segoe"/>
                <a:ea typeface="ＭＳ ゴシック"/>
              </a:rPr>
              <a:t>touching</a:t>
            </a:r>
            <a:r>
              <a:rPr lang="cs-CZ" b="0" i="0" u="none" strike="noStrike" baseline="0" smtClean="0">
                <a:latin typeface="Segoe"/>
                <a:ea typeface="ＭＳ ゴシック"/>
              </a:rPr>
              <a:t> (the first </a:t>
            </a:r>
            <a:br>
              <a:rPr lang="cs-CZ" b="0" i="0" u="none" strike="noStrike" baseline="0" smtClean="0">
                <a:latin typeface="Segoe"/>
                <a:ea typeface="ＭＳ ゴシック"/>
              </a:rPr>
            </a:br>
            <a:r>
              <a:rPr lang="cs-CZ" b="0" i="0" u="none" strike="noStrike" baseline="0" smtClean="0">
                <a:latin typeface="Segoe"/>
                <a:ea typeface="ＭＳ ゴシック"/>
              </a:rPr>
              <a:t>reflection under the </a:t>
            </a:r>
            <a:br>
              <a:rPr lang="cs-CZ" b="0" i="0" u="none" strike="noStrike" baseline="0" smtClean="0">
                <a:latin typeface="Segoe"/>
                <a:ea typeface="ＭＳ ゴシック"/>
              </a:rPr>
            </a:br>
            <a:r>
              <a:rPr lang="cs-CZ" b="0" i="0" u="none" strike="noStrike" baseline="0" smtClean="0">
                <a:latin typeface="Segoe"/>
                <a:ea typeface="ＭＳ ゴシック"/>
              </a:rPr>
              <a:t>Reflection Variations heading) PowerPoint changes the reflection effect to the chosen one.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pic>
        <p:nvPicPr>
          <p:cNvPr id="7" name="Picture 6" descr="03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146132" cy="3683000"/>
          </a:xfrm>
          <a:prstGeom prst="rect">
            <a:avLst/>
          </a:prstGeom>
        </p:spPr>
      </p:pic>
    </p:spTree>
    <p:extLst>
      <p:ext uri="{BB962C8B-B14F-4D97-AF65-F5344CB8AC3E}">
        <p14:creationId xmlns:p14="http://schemas.microsoft.com/office/powerpoint/2010/main" val="1722844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Special Effects to WordArt</a:t>
            </a:r>
          </a:p>
        </p:txBody>
      </p:sp>
      <p:sp>
        <p:nvSpPr>
          <p:cNvPr id="3" name="Text Placeholder 2"/>
          <p:cNvSpPr>
            <a:spLocks noGrp="1"/>
          </p:cNvSpPr>
          <p:nvPr>
            <p:ph type="body" idx="1"/>
          </p:nvPr>
        </p:nvSpPr>
        <p:spPr/>
        <p:txBody>
          <a:bodyPr/>
          <a:lstStyle/>
          <a:p>
            <a:pPr lvl="1" rtl="0">
              <a:buFont typeface="+mj-lt"/>
              <a:buAutoNum type="arabicPeriod" startAt="5"/>
            </a:pPr>
            <a:r>
              <a:rPr lang="cs-CZ" b="0" i="0" u="none" strike="noStrike" baseline="0" smtClean="0">
                <a:latin typeface="Segoe"/>
                <a:ea typeface="ＭＳ ゴシック"/>
              </a:rPr>
              <a:t>Click the WordArt graphic </a:t>
            </a:r>
            <a:br>
              <a:rPr lang="cs-CZ" b="0" i="0" u="none" strike="noStrike" baseline="0" smtClean="0">
                <a:latin typeface="Segoe"/>
                <a:ea typeface="ＭＳ ゴシック"/>
              </a:rPr>
            </a:br>
            <a:r>
              <a:rPr lang="cs-CZ" b="0" i="0" u="none" strike="noStrike" baseline="0" smtClean="0">
                <a:latin typeface="Segoe"/>
                <a:ea typeface="ＭＳ ゴシック"/>
              </a:rPr>
              <a:t>and drag it close to the </a:t>
            </a:r>
            <a:br>
              <a:rPr lang="cs-CZ" b="0" i="0" u="none" strike="noStrike" baseline="0" smtClean="0">
                <a:latin typeface="Segoe"/>
                <a:ea typeface="ＭＳ ゴシック"/>
              </a:rPr>
            </a:br>
            <a:r>
              <a:rPr lang="cs-CZ" b="0" i="0" u="none" strike="noStrike" baseline="0" smtClean="0">
                <a:latin typeface="Segoe"/>
                <a:ea typeface="ＭＳ ゴシック"/>
              </a:rPr>
              <a:t>subtitle (right).</a:t>
            </a:r>
          </a:p>
          <a:p>
            <a:pPr lvl="1" rtl="0">
              <a:buAutoNum type="arabicPeriod" startAt="5"/>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Times New Roman"/>
                <a:ea typeface="ＭＳ ゴシック"/>
              </a:rPr>
              <a:t>.</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a:t>
            </a:r>
            <a:br>
              <a:rPr lang="cs-CZ" b="0" i="0" u="none" strike="noStrike" baseline="0" smtClean="0">
                <a:latin typeface="Segoe"/>
                <a:ea typeface="ＭＳ ゴシック"/>
              </a:rPr>
            </a:br>
            <a:r>
              <a:rPr lang="cs-CZ" b="0" i="0" u="none" strike="noStrike" baseline="0" smtClean="0">
                <a:latin typeface="Segoe"/>
                <a:ea typeface="ＭＳ ゴシック"/>
              </a:rPr>
              <a:t>open to use in the next exercise.</a:t>
            </a:r>
          </a:p>
          <a:p>
            <a:pPr lvl="0"/>
            <a:endParaRPr lang="cs-CZ">
              <a:latin typeface="Segoe"/>
              <a:ea typeface="ＭＳ ゴシック"/>
            </a:endParaRPr>
          </a:p>
          <a:p>
            <a:pPr lvl="0" rtl="0"/>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03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600200"/>
            <a:ext cx="3289300" cy="1841500"/>
          </a:xfrm>
          <a:prstGeom prst="rect">
            <a:avLst/>
          </a:prstGeom>
        </p:spPr>
      </p:pic>
    </p:spTree>
    <p:extLst>
      <p:ext uri="{BB962C8B-B14F-4D97-AF65-F5344CB8AC3E}">
        <p14:creationId xmlns:p14="http://schemas.microsoft.com/office/powerpoint/2010/main" val="3924222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Format Text with WordArt Styles</a:t>
            </a:r>
          </a:p>
        </p:txBody>
      </p:sp>
      <p:sp>
        <p:nvSpPr>
          <p:cNvPr id="3" name="Text Placeholder 2"/>
          <p:cNvSpPr>
            <a:spLocks noGrp="1"/>
          </p:cNvSpPr>
          <p:nvPr>
            <p:ph type="body" idx="1"/>
          </p:nvPr>
        </p:nvSpPr>
        <p:spPr/>
        <p:txBody>
          <a:bodyPr/>
          <a:lstStyle/>
          <a:p>
            <a:pPr lvl="0" rtl="0">
              <a:lnSpc>
                <a:spcPct val="90000"/>
              </a:lnSpc>
            </a:pPr>
            <a:r>
              <a:rPr lang="cs-CZ" sz="2000" b="1" i="0" u="none" strike="noStrike" baseline="0" smtClean="0">
                <a:latin typeface="Segoe"/>
                <a:ea typeface="ＭＳ ゴシック"/>
              </a:rPr>
              <a:t>USE</a:t>
            </a:r>
            <a:r>
              <a:rPr lang="cs-CZ" sz="2000" b="0" i="0" u="none" strike="noStrike" baseline="0" smtClean="0">
                <a:latin typeface="Segoe"/>
                <a:ea typeface="ＭＳ ゴシック"/>
              </a:rPr>
              <a:t> the </a:t>
            </a:r>
            <a:r>
              <a:rPr lang="cs-CZ" sz="2000" b="1" i="1" u="none" strike="noStrike" baseline="0" smtClean="0">
                <a:latin typeface="Segoe"/>
                <a:ea typeface="ＭＳ ゴシック"/>
              </a:rPr>
              <a:t>Full Profit</a:t>
            </a:r>
            <a:r>
              <a:rPr lang="cs-CZ" sz="2000" b="0" i="0" u="none" strike="noStrike" baseline="0" smtClean="0">
                <a:latin typeface="Segoe"/>
                <a:ea typeface="ＭＳ ゴシック"/>
              </a:rPr>
              <a:t> presentation that is still open from the previous exercise.</a:t>
            </a:r>
          </a:p>
          <a:p>
            <a:pPr lvl="1" rtl="0">
              <a:lnSpc>
                <a:spcPct val="90000"/>
              </a:lnSpc>
            </a:pPr>
            <a:r>
              <a:rPr lang="cs-CZ" sz="2000" b="0" i="0" u="none" strike="noStrike" baseline="0" smtClean="0">
                <a:latin typeface="Segoe"/>
                <a:ea typeface="ＭＳ ゴシック"/>
              </a:rPr>
              <a:t>Go to </a:t>
            </a:r>
            <a:r>
              <a:rPr lang="cs-CZ" sz="2000" b="1" i="0" u="none" strike="noStrike" baseline="0" smtClean="0">
                <a:latin typeface="Segoe"/>
                <a:ea typeface="ＭＳ ゴシック"/>
              </a:rPr>
              <a:t>slide 2</a:t>
            </a:r>
            <a:r>
              <a:rPr lang="cs-CZ" sz="2000" b="0" i="0" u="none" strike="noStrike" baseline="0" smtClean="0">
                <a:latin typeface="Times New Roman"/>
                <a:ea typeface="ＭＳ ゴシック"/>
              </a:rPr>
              <a:t>.</a:t>
            </a:r>
          </a:p>
          <a:p>
            <a:pPr lvl="1" rtl="0">
              <a:lnSpc>
                <a:spcPct val="90000"/>
              </a:lnSpc>
            </a:pPr>
            <a:r>
              <a:rPr lang="cs-CZ" sz="2000" b="0" i="0" u="none" strike="noStrike" baseline="0" smtClean="0">
                <a:latin typeface="Segoe"/>
                <a:ea typeface="ＭＳ ゴシック"/>
              </a:rPr>
              <a:t>Select the slide title, </a:t>
            </a:r>
            <a:r>
              <a:rPr lang="cs-CZ" sz="2000" b="1" i="0" u="none" strike="noStrike" baseline="0" smtClean="0">
                <a:latin typeface="Segoe"/>
                <a:ea typeface="ＭＳ ゴシック"/>
              </a:rPr>
              <a:t>On-Time Delivery</a:t>
            </a:r>
            <a:r>
              <a:rPr lang="cs-CZ" sz="2000" b="0" i="0" u="none" strike="noStrike" baseline="0" smtClean="0">
                <a:latin typeface="Times New Roman"/>
                <a:ea typeface="ＭＳ ゴシック"/>
              </a:rPr>
              <a:t>.</a:t>
            </a:r>
          </a:p>
          <a:p>
            <a:pPr lvl="1" rtl="0">
              <a:lnSpc>
                <a:spcPct val="90000"/>
              </a:lnSpc>
            </a:pPr>
            <a:r>
              <a:rPr lang="cs-CZ" sz="2000" b="0" i="0" u="none" strike="noStrike" baseline="0" smtClean="0">
                <a:latin typeface="Segoe"/>
                <a:ea typeface="ＭＳ ゴシック"/>
              </a:rPr>
              <a:t>Zoom in to </a:t>
            </a:r>
            <a:r>
              <a:rPr lang="cs-CZ" sz="2000" b="1" i="0" u="none" strike="noStrike" baseline="0" smtClean="0">
                <a:latin typeface="Segoe"/>
                <a:ea typeface="ＭＳ ゴシック"/>
              </a:rPr>
              <a:t>100%</a:t>
            </a:r>
            <a:r>
              <a:rPr lang="cs-CZ" sz="2000" b="0" i="0" u="none" strike="noStrike" baseline="0" smtClean="0">
                <a:latin typeface="Segoe"/>
                <a:ea typeface="ＭＳ ゴシック"/>
              </a:rPr>
              <a:t> on the selected text, so you can see the effects more clearly that you will apply.</a:t>
            </a:r>
          </a:p>
          <a:p>
            <a:pPr lvl="1">
              <a:lnSpc>
                <a:spcPct val="90000"/>
              </a:lnSpc>
            </a:pPr>
            <a:r>
              <a:rPr lang="cs-CZ" sz="2000">
                <a:latin typeface="Segoe"/>
                <a:ea typeface="ＭＳ ゴシック"/>
              </a:rPr>
              <a:t>On the Drawing Tools Format tab, click the </a:t>
            </a:r>
            <a:r>
              <a:rPr lang="cs-CZ" sz="2000" b="1">
                <a:latin typeface="Segoe"/>
                <a:ea typeface="ＭＳ ゴシック"/>
              </a:rPr>
              <a:t>More </a:t>
            </a:r>
            <a:r>
              <a:rPr lang="cs-CZ" sz="2000">
                <a:latin typeface="Segoe"/>
                <a:ea typeface="ＭＳ ゴシック"/>
              </a:rPr>
              <a:t>button in the WordArt Styles group (below) to display the WordArt Styles gallery.</a:t>
            </a:r>
          </a:p>
          <a:p>
            <a:pPr lvl="1" rtl="0">
              <a:lnSpc>
                <a:spcPct val="90000"/>
              </a:lnSpc>
            </a:pPr>
            <a:endParaRPr lang="cs-CZ"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03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419600"/>
            <a:ext cx="7154333" cy="1726908"/>
          </a:xfrm>
          <a:prstGeom prst="rect">
            <a:avLst/>
          </a:prstGeom>
        </p:spPr>
      </p:pic>
    </p:spTree>
    <p:extLst>
      <p:ext uri="{BB962C8B-B14F-4D97-AF65-F5344CB8AC3E}">
        <p14:creationId xmlns:p14="http://schemas.microsoft.com/office/powerpoint/2010/main" val="7538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Format Text with WordArt Styles</a:t>
            </a:r>
          </a:p>
        </p:txBody>
      </p:sp>
      <p:sp>
        <p:nvSpPr>
          <p:cNvPr id="3" name="Text Placeholder 2"/>
          <p:cNvSpPr>
            <a:spLocks noGrp="1"/>
          </p:cNvSpPr>
          <p:nvPr>
            <p:ph type="body" idx="1"/>
          </p:nvPr>
        </p:nvSpPr>
        <p:spPr/>
        <p:txBody>
          <a:bodyPr/>
          <a:lstStyle/>
          <a:p>
            <a:pPr lvl="1" rtl="0">
              <a:buFont typeface="+mj-lt"/>
              <a:buAutoNum type="arabicPeriod" startAt="5"/>
            </a:pPr>
            <a:r>
              <a:rPr lang="cs-CZ" b="0" i="0" u="none" strike="noStrike" baseline="0" smtClean="0">
                <a:latin typeface="Segoe"/>
                <a:ea typeface="ＭＳ ゴシック"/>
              </a:rPr>
              <a:t>Click the </a:t>
            </a:r>
            <a:r>
              <a:rPr lang="cs-CZ" b="1" i="0" u="none" strike="noStrike" baseline="0" smtClean="0">
                <a:latin typeface="Segoe"/>
                <a:ea typeface="ＭＳ ゴシック"/>
              </a:rPr>
              <a:t>Pattern Fill - Purple, Accent 1, 50%, Hard Shadow - Accent 1</a:t>
            </a:r>
            <a:r>
              <a:rPr lang="cs-CZ" b="0" i="0" u="none" strike="noStrike" baseline="0" smtClean="0">
                <a:latin typeface="Segoe"/>
                <a:ea typeface="ＭＳ ゴシック"/>
              </a:rPr>
              <a:t> WordArt style (below). The style is applied to the selected text.</a:t>
            </a:r>
          </a:p>
          <a:p>
            <a:pPr lvl="1" rtl="0">
              <a:buAutoNum type="arabicPeriod" startAt="5"/>
            </a:pPr>
            <a:r>
              <a:rPr lang="cs-CZ" b="0" i="0" u="none" strike="noStrike" baseline="0" smtClean="0">
                <a:latin typeface="Segoe"/>
                <a:ea typeface="ＭＳ ゴシック"/>
              </a:rPr>
              <a:t>On the Home tab &gt;Font group, open the Font Size drop-down list and choose </a:t>
            </a:r>
            <a:r>
              <a:rPr lang="cs-CZ" b="1" i="0" u="none" strike="noStrike" baseline="0" smtClean="0">
                <a:latin typeface="Segoe"/>
                <a:ea typeface="ＭＳ ゴシック"/>
              </a:rPr>
              <a:t>60</a:t>
            </a:r>
            <a:r>
              <a:rPr lang="cs-CZ"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pic>
        <p:nvPicPr>
          <p:cNvPr id="7" name="Picture 6" descr="03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224" y="3479799"/>
            <a:ext cx="7452486" cy="2657530"/>
          </a:xfrm>
          <a:prstGeom prst="rect">
            <a:avLst/>
          </a:prstGeom>
        </p:spPr>
      </p:pic>
    </p:spTree>
    <p:extLst>
      <p:ext uri="{BB962C8B-B14F-4D97-AF65-F5344CB8AC3E}">
        <p14:creationId xmlns:p14="http://schemas.microsoft.com/office/powerpoint/2010/main" val="1724575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Format Text with WordArt Styles</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smtClean="0">
                <a:latin typeface="Segoe"/>
                <a:ea typeface="ＭＳ ゴシック"/>
              </a:rPr>
              <a:t>Click outside the </a:t>
            </a:r>
            <a:br>
              <a:rPr lang="cs-CZ" b="0" i="0" u="none" strike="noStrike" baseline="0" smtClean="0">
                <a:latin typeface="Segoe"/>
                <a:ea typeface="ＭＳ ゴシック"/>
              </a:rPr>
            </a:br>
            <a:r>
              <a:rPr lang="cs-CZ" b="0" i="0" u="none" strike="noStrike" baseline="0" smtClean="0">
                <a:latin typeface="Segoe"/>
                <a:ea typeface="ＭＳ ゴシック"/>
              </a:rPr>
              <a:t>text placeholder to </a:t>
            </a:r>
            <a:br>
              <a:rPr lang="cs-CZ" b="0" i="0" u="none" strike="noStrike" baseline="0" smtClean="0">
                <a:latin typeface="Segoe"/>
                <a:ea typeface="ＭＳ ゴシック"/>
              </a:rPr>
            </a:br>
            <a:r>
              <a:rPr lang="cs-CZ" b="0" i="0" u="none" strike="noStrike" baseline="0" smtClean="0">
                <a:latin typeface="Segoe"/>
                <a:ea typeface="ＭＳ ゴシック"/>
              </a:rPr>
              <a:t>clear its border. </a:t>
            </a:r>
            <a:br>
              <a:rPr lang="cs-CZ" b="0" i="0" u="none" strike="noStrike" baseline="0" smtClean="0">
                <a:latin typeface="Segoe"/>
                <a:ea typeface="ＭＳ ゴシック"/>
              </a:rPr>
            </a:br>
            <a:r>
              <a:rPr lang="cs-CZ" b="0" i="0" u="none" strike="noStrike" baseline="0" smtClean="0">
                <a:latin typeface="Segoe"/>
                <a:ea typeface="ＭＳ ゴシック"/>
              </a:rPr>
              <a:t>The title should </a:t>
            </a:r>
            <a:br>
              <a:rPr lang="cs-CZ" b="0" i="0" u="none" strike="noStrike" baseline="0" smtClean="0">
                <a:latin typeface="Segoe"/>
                <a:ea typeface="ＭＳ ゴシック"/>
              </a:rPr>
            </a:br>
            <a:r>
              <a:rPr lang="cs-CZ" b="0" i="0" u="none" strike="noStrike" baseline="0" smtClean="0">
                <a:latin typeface="Segoe"/>
                <a:ea typeface="ＭＳ ゴシック"/>
              </a:rPr>
              <a:t>look like the one </a:t>
            </a:r>
            <a:br>
              <a:rPr lang="cs-CZ" b="0" i="0" u="none" strike="noStrike" baseline="0" smtClean="0">
                <a:latin typeface="Segoe"/>
                <a:ea typeface="ＭＳ ゴシック"/>
              </a:rPr>
            </a:br>
            <a:r>
              <a:rPr lang="cs-CZ" b="0" i="0" u="none" strike="noStrike" baseline="0" smtClean="0">
                <a:latin typeface="Segoe"/>
                <a:ea typeface="ＭＳ ゴシック"/>
              </a:rPr>
              <a:t>shown</a:t>
            </a:r>
            <a:r>
              <a:rPr lang="cs-CZ" b="0" i="0" u="none" strike="noStrike" smtClean="0">
                <a:latin typeface="Segoe"/>
                <a:ea typeface="ＭＳ ゴシック"/>
              </a:rPr>
              <a:t> at right</a:t>
            </a:r>
            <a:r>
              <a:rPr lang="cs-CZ" b="0" i="0" u="none" strike="noStrike" baseline="0" smtClean="0">
                <a:latin typeface="Segoe"/>
                <a:ea typeface="ＭＳ ゴシック"/>
              </a:rPr>
              <a:t>.</a:t>
            </a:r>
          </a:p>
          <a:p>
            <a:pPr lvl="1" rtl="0">
              <a:buAutoNum type="arabicPeriod" startAt="7"/>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and close </a:t>
            </a:r>
            <a:br>
              <a:rPr lang="cs-CZ" b="0" i="0" u="none" strike="noStrike" baseline="0" smtClean="0">
                <a:latin typeface="Segoe"/>
                <a:ea typeface="ＭＳ ゴシック"/>
              </a:rPr>
            </a:br>
            <a:r>
              <a:rPr lang="cs-CZ" b="0" i="0" u="none" strike="noStrike" baseline="0" smtClean="0">
                <a:latin typeface="Segoe"/>
                <a:ea typeface="ＭＳ ゴシック"/>
              </a:rPr>
              <a:t>the </a:t>
            </a:r>
            <a:r>
              <a:rPr lang="cs-CZ" b="1" i="1" u="none" strike="noStrike" baseline="0" smtClean="0">
                <a:latin typeface="Segoe"/>
                <a:ea typeface="ＭＳ ゴシック"/>
              </a:rPr>
              <a:t>Full Profit</a:t>
            </a:r>
            <a:r>
              <a:rPr lang="cs-CZ" b="0" i="1" u="none" strike="noStrike" baseline="0" smtClean="0">
                <a:latin typeface="Segoe"/>
                <a:ea typeface="ＭＳ ゴシック"/>
              </a:rPr>
              <a:t> </a:t>
            </a:r>
            <a:br>
              <a:rPr lang="cs-CZ" b="0" i="1" u="none" strike="noStrike" baseline="0" smtClean="0">
                <a:latin typeface="Segoe"/>
                <a:ea typeface="ＭＳ ゴシック"/>
              </a:rPr>
            </a:br>
            <a:r>
              <a:rPr lang="cs-CZ" b="0" i="0" u="none" strike="noStrike" baseline="0" smtClean="0">
                <a:latin typeface="Segoe"/>
                <a:ea typeface="ＭＳ ゴシック"/>
              </a:rPr>
              <a:t>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03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600200"/>
            <a:ext cx="4881033" cy="3080652"/>
          </a:xfrm>
          <a:prstGeom prst="rect">
            <a:avLst/>
          </a:prstGeom>
        </p:spPr>
      </p:pic>
    </p:spTree>
    <p:extLst>
      <p:ext uri="{BB962C8B-B14F-4D97-AF65-F5344CB8AC3E}">
        <p14:creationId xmlns:p14="http://schemas.microsoft.com/office/powerpoint/2010/main" val="3782972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Choose Fonts and Font Sizes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32</a:t>
            </a:r>
            <a:r>
              <a:rPr lang="en-US" b="0" i="0" u="none" strike="noStrike" baseline="0" smtClean="0">
                <a:latin typeface="Segoe"/>
                <a:ea typeface="ＭＳ ゴシック"/>
              </a:rPr>
              <a:t>. PowerPoint applies the chosen font size to the selected text.</a:t>
            </a:r>
          </a:p>
          <a:p>
            <a:pPr lvl="1" rtl="0">
              <a:buAutoNum type="arabicPeriod" startAt="7"/>
            </a:pPr>
            <a:r>
              <a:rPr lang="en-US" b="0" i="0" u="none" strike="noStrike" baseline="0" smtClean="0">
                <a:latin typeface="Segoe"/>
                <a:ea typeface="ＭＳ ゴシック"/>
              </a:rPr>
              <a:t>Double-click </a:t>
            </a:r>
            <a:br>
              <a:rPr lang="en-US" b="0" i="0" u="none" strike="noStrike" baseline="0" smtClean="0">
                <a:latin typeface="Segoe"/>
                <a:ea typeface="ＭＳ ゴシック"/>
              </a:rPr>
            </a:br>
            <a:r>
              <a:rPr lang="en-US" b="1" i="0" u="none" strike="noStrike" baseline="0" smtClean="0">
                <a:latin typeface="Segoe"/>
                <a:ea typeface="ＭＳ ゴシック"/>
              </a:rPr>
              <a:t>Probability</a:t>
            </a:r>
            <a:r>
              <a:rPr lang="en-US" b="0" i="0" u="none" strike="noStrike" baseline="0" smtClean="0">
                <a:latin typeface="Segoe"/>
                <a:ea typeface="ＭＳ ゴシック"/>
              </a:rPr>
              <a:t> in the </a:t>
            </a:r>
            <a:br>
              <a:rPr lang="en-US" b="0" i="0" u="none" strike="noStrike" baseline="0" smtClean="0">
                <a:latin typeface="Segoe"/>
                <a:ea typeface="ＭＳ ゴシック"/>
              </a:rPr>
            </a:br>
            <a:r>
              <a:rPr lang="en-US" b="0" i="0" u="none" strike="noStrike" baseline="0" smtClean="0">
                <a:latin typeface="Segoe"/>
                <a:ea typeface="ＭＳ ゴシック"/>
              </a:rPr>
              <a:t>top right cell of the </a:t>
            </a:r>
            <a:br>
              <a:rPr lang="en-US" b="0" i="0" u="none" strike="noStrike" baseline="0" smtClean="0">
                <a:latin typeface="Segoe"/>
                <a:ea typeface="ＭＳ ゴシック"/>
              </a:rPr>
            </a:br>
            <a:r>
              <a:rPr lang="en-US" b="0" i="0" u="none" strike="noStrike" baseline="0" smtClean="0">
                <a:latin typeface="Segoe"/>
                <a:ea typeface="ＭＳ ゴシック"/>
              </a:rPr>
              <a:t>table.</a:t>
            </a:r>
          </a:p>
          <a:p>
            <a:pPr lvl="1" rtl="0">
              <a:buAutoNum type="arabicPeriod" startAt="7"/>
            </a:pPr>
            <a:r>
              <a:rPr lang="en-US" b="0" i="0" u="none" strike="noStrike" baseline="0" smtClean="0">
                <a:latin typeface="Segoe"/>
                <a:ea typeface="ＭＳ ゴシック"/>
              </a:rPr>
              <a:t>On the Home tab of </a:t>
            </a:r>
            <a:br>
              <a:rPr lang="en-US" b="0" i="0" u="none" strike="noStrike" baseline="0" smtClean="0">
                <a:latin typeface="Segoe"/>
                <a:ea typeface="ＭＳ ゴシック"/>
              </a:rPr>
            </a:br>
            <a:r>
              <a:rPr lang="en-US" b="0" i="0" u="none" strike="noStrike" baseline="0" smtClean="0">
                <a:latin typeface="Segoe"/>
                <a:ea typeface="ＭＳ ゴシック"/>
              </a:rPr>
              <a:t>the Ribbon, click the </a:t>
            </a:r>
            <a:br>
              <a:rPr lang="en-US" b="0" i="0" u="none" strike="noStrike" baseline="0" smtClean="0">
                <a:latin typeface="Segoe"/>
                <a:ea typeface="ＭＳ ゴシック"/>
              </a:rPr>
            </a:br>
            <a:r>
              <a:rPr lang="en-US" b="1" i="0" u="none" strike="noStrike" baseline="0" smtClean="0">
                <a:latin typeface="Segoe"/>
                <a:ea typeface="ＭＳ ゴシック"/>
              </a:rPr>
              <a:t>Font drop-down </a:t>
            </a:r>
            <a:br>
              <a:rPr lang="en-US" b="1" i="0" u="none" strike="noStrike" baseline="0" smtClean="0">
                <a:latin typeface="Segoe"/>
                <a:ea typeface="ＭＳ ゴシック"/>
              </a:rPr>
            </a:br>
            <a:r>
              <a:rPr lang="en-US" b="1" i="0" u="none" strike="noStrike" baseline="0" smtClean="0">
                <a:latin typeface="Segoe"/>
                <a:ea typeface="ＭＳ ゴシック"/>
              </a:rPr>
              <a:t>arrow</a:t>
            </a:r>
            <a:r>
              <a:rPr lang="en-US" b="0" i="0" u="none" strike="noStrike" baseline="0" smtClean="0">
                <a:latin typeface="Segoe"/>
                <a:ea typeface="ＭＳ ゴシック"/>
              </a:rPr>
              <a:t>. A list of fonts </a:t>
            </a:r>
            <a:br>
              <a:rPr lang="en-US" b="0" i="0" u="none" strike="noStrike" baseline="0" smtClean="0">
                <a:latin typeface="Segoe"/>
                <a:ea typeface="ＭＳ ゴシック"/>
              </a:rPr>
            </a:br>
            <a:r>
              <a:rPr lang="en-US" b="0" i="0" u="none" strike="noStrike" baseline="0" smtClean="0">
                <a:latin typeface="Segoe"/>
                <a:ea typeface="ＭＳ ゴシック"/>
              </a:rPr>
              <a:t>appears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03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981200"/>
            <a:ext cx="4289472" cy="3242733"/>
          </a:xfrm>
          <a:prstGeom prst="rect">
            <a:avLst/>
          </a:prstGeom>
        </p:spPr>
      </p:pic>
    </p:spTree>
    <p:extLst>
      <p:ext uri="{BB962C8B-B14F-4D97-AF65-F5344CB8AC3E}">
        <p14:creationId xmlns:p14="http://schemas.microsoft.com/office/powerpoint/2010/main" val="1924463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Add a Text Box to a Slide</a:t>
            </a:r>
          </a:p>
        </p:txBody>
      </p:sp>
      <p:sp>
        <p:nvSpPr>
          <p:cNvPr id="3" name="Text Placeholder 2"/>
          <p:cNvSpPr>
            <a:spLocks noGrp="1"/>
          </p:cNvSpPr>
          <p:nvPr>
            <p:ph type="body" idx="1"/>
          </p:nvPr>
        </p:nvSpPr>
        <p:spPr/>
        <p:txBody>
          <a:bodyPr/>
          <a:lstStyle/>
          <a:p>
            <a:pPr lvl="1" rtl="0"/>
            <a:r>
              <a:rPr lang="cs-CZ" i="0" u="none" strike="noStrike" baseline="0" smtClean="0">
                <a:latin typeface="Segoe"/>
                <a:ea typeface="ＭＳ ゴシック"/>
              </a:rPr>
              <a:t> </a:t>
            </a:r>
            <a:r>
              <a:rPr lang="cs-CZ" b="1" i="0" u="none" strike="noStrike" baseline="0" smtClean="0">
                <a:latin typeface="Segoe"/>
                <a:ea typeface="ＭＳ ゴシック"/>
              </a:rPr>
              <a:t>OPEN</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a:t>
            </a:r>
            <a:r>
              <a:rPr lang="cs-CZ" b="0" i="0" u="none" strike="noStrike" baseline="0" smtClean="0">
                <a:latin typeface="Segoe"/>
                <a:ea typeface="ＭＳ ゴシック"/>
              </a:rPr>
              <a:t> presentation and save it as </a:t>
            </a:r>
            <a:r>
              <a:rPr lang="cs-CZ" b="1" i="1" u="none" strike="noStrike" baseline="0" smtClean="0">
                <a:latin typeface="Segoe"/>
                <a:ea typeface="ＭＳ ゴシック"/>
              </a:rPr>
              <a:t>Profit Analysis Boxes</a:t>
            </a:r>
            <a:r>
              <a:rPr lang="cs-CZ" b="0" i="0" u="none" strike="noStrike" baseline="0" smtClean="0">
                <a:latin typeface="Times New Roman"/>
                <a:ea typeface="ＭＳ ゴシック"/>
              </a:rPr>
              <a:t>.</a:t>
            </a:r>
          </a:p>
          <a:p>
            <a:pPr lvl="1" rtl="0"/>
            <a:r>
              <a:rPr lang="cs-CZ" b="0" i="0" u="none" strike="noStrike" baseline="0" smtClean="0">
                <a:latin typeface="Segoe"/>
                <a:ea typeface="ＭＳ ゴシック"/>
              </a:rPr>
              <a:t>If the rulers do not appear, on the View tab click to mark the </a:t>
            </a:r>
            <a:r>
              <a:rPr lang="cs-CZ" b="1" i="0" u="none" strike="noStrike" baseline="0" smtClean="0">
                <a:latin typeface="Segoe"/>
                <a:ea typeface="ＭＳ ゴシック"/>
              </a:rPr>
              <a:t>Ruler </a:t>
            </a:r>
            <a:r>
              <a:rPr lang="cs-CZ" b="0" i="0" u="none" strike="noStrike" baseline="0" smtClean="0">
                <a:latin typeface="Segoe"/>
                <a:ea typeface="ＭＳ ゴシック"/>
              </a:rPr>
              <a:t>check box so that rulers appear around the slide.</a:t>
            </a:r>
          </a:p>
          <a:p>
            <a:pPr lvl="1" rtl="0"/>
            <a:r>
              <a:rPr lang="cs-CZ" b="0" i="0" u="none" strike="noStrike" baseline="0" smtClean="0">
                <a:latin typeface="Segoe"/>
                <a:ea typeface="ＭＳ ゴシック"/>
              </a:rPr>
              <a:t>Go to </a:t>
            </a:r>
            <a:r>
              <a:rPr lang="cs-CZ" b="1" i="0" u="none" strike="noStrike" baseline="0" smtClean="0">
                <a:latin typeface="Segoe"/>
                <a:ea typeface="ＭＳ ゴシック"/>
              </a:rPr>
              <a:t>slide 1</a:t>
            </a:r>
            <a:r>
              <a:rPr lang="cs-CZ" b="0" i="0" u="none" strike="noStrike" baseline="0" smtClean="0">
                <a:latin typeface="Times New Roman"/>
                <a:ea typeface="ＭＳ ゴシック"/>
              </a:rPr>
              <a:t>.</a:t>
            </a:r>
          </a:p>
          <a:p>
            <a:pPr lvl="1" rtl="0"/>
            <a:r>
              <a:rPr lang="cs-CZ" b="0" i="0" u="none" strike="noStrike" baseline="0" smtClean="0">
                <a:latin typeface="Segoe"/>
                <a:ea typeface="ＭＳ ゴシック"/>
              </a:rPr>
              <a:t>On the Insert tab, click </a:t>
            </a:r>
            <a:r>
              <a:rPr lang="cs-CZ" b="1" i="0" u="none" strike="noStrike" baseline="0" smtClean="0">
                <a:latin typeface="Segoe"/>
                <a:ea typeface="ＭＳ ゴシック"/>
              </a:rPr>
              <a:t>Text Box</a:t>
            </a:r>
            <a:r>
              <a:rPr lang="cs-CZ" b="0" i="0" u="none" strike="noStrike" baseline="0" smtClean="0">
                <a:latin typeface="Segoe"/>
                <a:ea typeface="ＭＳ ゴシック"/>
              </a:rPr>
              <a:t> in the Text group. The cursor changes to a text insertion pointer.</a:t>
            </a:r>
          </a:p>
          <a:p>
            <a:pPr lvl="1" rtl="0"/>
            <a:r>
              <a:rPr lang="cs-CZ" b="0" i="0" u="none" strike="noStrike" baseline="0" smtClean="0">
                <a:latin typeface="Segoe"/>
                <a:ea typeface="ＭＳ ゴシック"/>
              </a:rPr>
              <a:t>Move the pointer to the right side of the slide, below the red dot and at the 3” mark on the horizontal ruler.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3183910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Add a Text Box to a Slide</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smtClean="0">
                <a:latin typeface="Segoe"/>
                <a:ea typeface="ＭＳ ゴシック"/>
              </a:rPr>
              <a:t>Click and hold down the mouse button. Drag the mouse down and to the right to create a rectangle that is 3” wide. Use the horizontal ruler to gauge the size.</a:t>
            </a:r>
          </a:p>
          <a:p>
            <a:pPr lvl="1" rtl="0">
              <a:buAutoNum type="arabicPeriod" startAt="6"/>
            </a:pPr>
            <a:r>
              <a:rPr lang="cs-CZ" b="0" i="0" u="none" strike="noStrike" baseline="0" smtClean="0">
                <a:latin typeface="Segoe"/>
                <a:ea typeface="ＭＳ ゴシック"/>
              </a:rPr>
              <a:t>Release the mouse button. The rectangle changes to a text box</a:t>
            </a:r>
            <a:r>
              <a:rPr lang="cs-CZ" b="0" i="0" u="none" strike="noStrike" baseline="0" smtClean="0">
                <a:latin typeface="Times New Roman"/>
                <a:ea typeface="Cambria"/>
              </a:rPr>
              <a:t>.</a:t>
            </a:r>
          </a:p>
          <a:p>
            <a:pPr lvl="1" rtl="0">
              <a:buAutoNum type="arabicPeriod" startAt="6"/>
            </a:pPr>
            <a:r>
              <a:rPr lang="cs-CZ" b="0" i="0" u="none" strike="noStrike" baseline="0" smtClean="0">
                <a:latin typeface="Segoe"/>
                <a:ea typeface="ＭＳ ゴシック"/>
              </a:rPr>
              <a:t>Type </a:t>
            </a:r>
            <a:r>
              <a:rPr lang="cs-CZ" b="1" i="0" u="none" strike="noStrike" baseline="0" smtClean="0">
                <a:latin typeface="Segoe"/>
                <a:ea typeface="ＭＳ ゴシック"/>
              </a:rPr>
              <a:t>Fourth Coffee</a:t>
            </a:r>
            <a:r>
              <a:rPr lang="cs-CZ" b="0" i="0" u="none" strike="noStrike" baseline="0" smtClean="0">
                <a:latin typeface="Segoe"/>
                <a:ea typeface="ＭＳ ゴシック"/>
              </a:rPr>
              <a:t> in the text box.</a:t>
            </a:r>
          </a:p>
          <a:p>
            <a:pPr lvl="1" rtl="0">
              <a:buAutoNum type="arabicPeriod" startAt="6"/>
            </a:pPr>
            <a:r>
              <a:rPr lang="cs-CZ" b="0" i="0" u="none" strike="noStrike" baseline="0" smtClean="0">
                <a:latin typeface="Segoe"/>
                <a:ea typeface="ＭＳ ゴシック"/>
              </a:rPr>
              <a:t>Select the text </a:t>
            </a:r>
            <a:r>
              <a:rPr lang="cs-CZ" b="1" i="0" u="none" strike="noStrike" baseline="0" smtClean="0">
                <a:latin typeface="Segoe"/>
                <a:ea typeface="ＭＳ ゴシック"/>
              </a:rPr>
              <a:t>Fourth Coffee</a:t>
            </a:r>
            <a:r>
              <a:rPr lang="cs-CZ" b="0" i="0" u="none" strike="noStrike" baseline="0" smtClean="0">
                <a:latin typeface="Segoe"/>
                <a:ea typeface="ＭＳ ゴシック"/>
              </a:rPr>
              <a:t>, and then change the Font Size to </a:t>
            </a:r>
            <a:r>
              <a:rPr lang="cs-CZ" b="1" i="0" u="none" strike="noStrike" baseline="0" smtClean="0">
                <a:latin typeface="Segoe"/>
                <a:ea typeface="ＭＳ ゴシック"/>
              </a:rPr>
              <a:t>28 </a:t>
            </a:r>
            <a:r>
              <a:rPr lang="cs-CZ" b="0" i="0" u="none" strike="noStrike" baseline="0" smtClean="0">
                <a:latin typeface="Segoe"/>
                <a:ea typeface="ＭＳ ゴシック"/>
              </a:rPr>
              <a:t>using the Font drop-down list on the Home tab.</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31175574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Add a Text Box to a Slide</a:t>
            </a:r>
          </a:p>
        </p:txBody>
      </p:sp>
      <p:sp>
        <p:nvSpPr>
          <p:cNvPr id="3" name="Text Placeholder 2"/>
          <p:cNvSpPr>
            <a:spLocks noGrp="1"/>
          </p:cNvSpPr>
          <p:nvPr>
            <p:ph type="body" idx="1"/>
          </p:nvPr>
        </p:nvSpPr>
        <p:spPr/>
        <p:txBody>
          <a:bodyPr/>
          <a:lstStyle/>
          <a:p>
            <a:pPr lvl="1" rtl="0">
              <a:buFont typeface="+mj-lt"/>
              <a:buAutoNum type="arabicPeriod" startAt="10"/>
            </a:pPr>
            <a:r>
              <a:rPr lang="cs-CZ" b="0" i="0" u="none" strike="noStrike" baseline="0" smtClean="0">
                <a:latin typeface="Segoe"/>
                <a:ea typeface="ＭＳ ゴシック"/>
              </a:rPr>
              <a:t>Click </a:t>
            </a:r>
            <a:r>
              <a:rPr lang="cs-CZ" b="1" i="0" u="none" strike="noStrike" baseline="0" smtClean="0">
                <a:latin typeface="Segoe"/>
                <a:ea typeface="ＭＳ ゴシック"/>
              </a:rPr>
              <a:t>outside the </a:t>
            </a:r>
            <a:br>
              <a:rPr lang="cs-CZ" b="1" i="0" u="none" strike="noStrike" baseline="0" smtClean="0">
                <a:latin typeface="Segoe"/>
                <a:ea typeface="ＭＳ ゴシック"/>
              </a:rPr>
            </a:br>
            <a:r>
              <a:rPr lang="cs-CZ" b="1" i="0" u="none" strike="noStrike" baseline="0" smtClean="0">
                <a:latin typeface="Segoe"/>
                <a:ea typeface="ＭＳ ゴシック"/>
              </a:rPr>
              <a:t>text box</a:t>
            </a:r>
            <a:r>
              <a:rPr lang="cs-CZ" b="0" i="0" u="none" strike="noStrike" baseline="0" smtClean="0">
                <a:latin typeface="Segoe"/>
                <a:ea typeface="ＭＳ ゴシック"/>
              </a:rPr>
              <a:t> to clear </a:t>
            </a:r>
            <a:br>
              <a:rPr lang="cs-CZ" b="0" i="0" u="none" strike="noStrike" baseline="0" smtClean="0">
                <a:latin typeface="Segoe"/>
                <a:ea typeface="ＭＳ ゴシック"/>
              </a:rPr>
            </a:br>
            <a:r>
              <a:rPr lang="cs-CZ" b="0" i="0" u="none" strike="noStrike" baseline="0" smtClean="0">
                <a:latin typeface="Segoe"/>
                <a:ea typeface="ＭＳ ゴシック"/>
              </a:rPr>
              <a:t>its border. Your </a:t>
            </a:r>
            <a:br>
              <a:rPr lang="cs-CZ" b="0" i="0" u="none" strike="noStrike" baseline="0" smtClean="0">
                <a:latin typeface="Segoe"/>
                <a:ea typeface="ＭＳ ゴシック"/>
              </a:rPr>
            </a:br>
            <a:r>
              <a:rPr lang="cs-CZ" b="0" i="0" u="none" strike="noStrike" baseline="0" smtClean="0">
                <a:latin typeface="Segoe"/>
                <a:ea typeface="ＭＳ ゴシック"/>
              </a:rPr>
              <a:t>slide should look </a:t>
            </a:r>
            <a:br>
              <a:rPr lang="cs-CZ" b="0" i="0" u="none" strike="noStrike" baseline="0" smtClean="0">
                <a:latin typeface="Segoe"/>
                <a:ea typeface="ＭＳ ゴシック"/>
              </a:rPr>
            </a:br>
            <a:r>
              <a:rPr lang="cs-CZ" b="0" i="0" u="none" strike="noStrike" baseline="0" smtClean="0">
                <a:latin typeface="Segoe"/>
                <a:ea typeface="ＭＳ ゴシック"/>
              </a:rPr>
              <a:t>like the one </a:t>
            </a:r>
            <a:br>
              <a:rPr lang="cs-CZ" b="0" i="0" u="none" strike="noStrike" baseline="0" smtClean="0">
                <a:latin typeface="Segoe"/>
                <a:ea typeface="ＭＳ ゴシック"/>
              </a:rPr>
            </a:br>
            <a:r>
              <a:rPr lang="cs-CZ" b="0" i="0" u="none" strike="noStrike" baseline="0" smtClean="0">
                <a:latin typeface="Segoe"/>
                <a:ea typeface="ＭＳ ゴシック"/>
              </a:rPr>
              <a:t>shown at right.</a:t>
            </a:r>
          </a:p>
          <a:p>
            <a:pPr lvl="1" rtl="0">
              <a:buAutoNum type="arabicPeriod" startAt="10"/>
            </a:pPr>
            <a:r>
              <a:rPr lang="cs-CZ" i="0" u="none" strike="noStrike" baseline="0" smtClean="0">
                <a:latin typeface="Segoe"/>
                <a:ea typeface="ＭＳ ゴシック"/>
              </a:rPr>
              <a:t> </a:t>
            </a:r>
            <a:r>
              <a:rPr lang="cs-CZ" b="1" i="0" u="none" strike="noStrike" baseline="0" smtClean="0">
                <a:latin typeface="Segoe"/>
                <a:ea typeface="ＭＳ ゴシック"/>
              </a:rPr>
              <a:t>SAVE </a:t>
            </a:r>
            <a:r>
              <a:rPr lang="cs-CZ" b="0" i="0" u="none" strike="noStrike" baseline="0" smtClean="0">
                <a:latin typeface="Segoe"/>
                <a:ea typeface="ＭＳ ゴシック"/>
              </a:rPr>
              <a:t>the </a:t>
            </a:r>
            <a:br>
              <a:rPr lang="cs-CZ" b="0" i="0" u="none" strike="noStrike" baseline="0" smtClean="0">
                <a:latin typeface="Segoe"/>
                <a:ea typeface="ＭＳ ゴシック"/>
              </a:rPr>
            </a:br>
            <a:r>
              <a:rPr lang="cs-CZ" b="0" i="0" u="none" strike="noStrike" baseline="0" smtClean="0">
                <a:latin typeface="Segoe"/>
                <a:ea typeface="ＭＳ ゴシック"/>
              </a:rPr>
              <a:t>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a:t>
            </a:r>
            <a:br>
              <a:rPr lang="cs-CZ" b="0" i="0" u="none" strike="noStrike" baseline="0" smtClean="0">
                <a:latin typeface="Segoe"/>
                <a:ea typeface="ＭＳ ゴシック"/>
              </a:rPr>
            </a:br>
            <a:r>
              <a:rPr lang="cs-CZ" b="0" i="0" u="none" strike="noStrike" baseline="0" smtClean="0">
                <a:latin typeface="Segoe"/>
                <a:ea typeface="ＭＳ ゴシック"/>
              </a:rPr>
              <a:t>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pic>
        <p:nvPicPr>
          <p:cNvPr id="7" name="Picture 6" descr="0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600200"/>
            <a:ext cx="4989004" cy="3146032"/>
          </a:xfrm>
          <a:prstGeom prst="rect">
            <a:avLst/>
          </a:prstGeom>
        </p:spPr>
      </p:pic>
    </p:spTree>
    <p:extLst>
      <p:ext uri="{BB962C8B-B14F-4D97-AF65-F5344CB8AC3E}">
        <p14:creationId xmlns:p14="http://schemas.microsoft.com/office/powerpoint/2010/main" val="9075855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Resize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Display </a:t>
            </a:r>
            <a:r>
              <a:rPr lang="cs-CZ" b="1" i="0" u="none" strike="noStrike" baseline="0" smtClean="0">
                <a:latin typeface="Segoe"/>
                <a:ea typeface="ＭＳ ゴシック"/>
              </a:rPr>
              <a:t>slide 2.</a:t>
            </a:r>
          </a:p>
          <a:p>
            <a:pPr lvl="1" rtl="0"/>
            <a:r>
              <a:rPr lang="cs-CZ" b="0" i="0" u="none" strike="noStrike" baseline="0" smtClean="0">
                <a:latin typeface="Segoe"/>
                <a:ea typeface="ＭＳ ゴシック"/>
              </a:rPr>
              <a:t>On the Insert tab, click Text Box in the Text group.</a:t>
            </a:r>
          </a:p>
          <a:p>
            <a:pPr lvl="1" rtl="0"/>
            <a:r>
              <a:rPr lang="cs-CZ" b="0" i="0" u="none" strike="noStrike" baseline="0" smtClean="0">
                <a:latin typeface="Segoe"/>
                <a:ea typeface="ＭＳ ゴシック"/>
              </a:rPr>
              <a:t>Drag to draw a text box under the Divisional Breakdown title. Make the text box approximately 4” wide.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383695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Resize a Text Box</a:t>
            </a:r>
          </a:p>
        </p:txBody>
      </p:sp>
      <p:sp>
        <p:nvSpPr>
          <p:cNvPr id="3" name="Text Placeholder 2"/>
          <p:cNvSpPr>
            <a:spLocks noGrp="1"/>
          </p:cNvSpPr>
          <p:nvPr>
            <p:ph type="body" idx="1"/>
          </p:nvPr>
        </p:nvSpPr>
        <p:spPr/>
        <p:txBody>
          <a:bodyPr/>
          <a:lstStyle/>
          <a:p>
            <a:pPr lvl="1" rtl="0">
              <a:buFont typeface="+mj-lt"/>
              <a:buAutoNum type="arabicPeriod" startAt="4"/>
            </a:pPr>
            <a:r>
              <a:rPr lang="cs-CZ" sz="2000" b="0" i="0" u="none" strike="noStrike" baseline="0" smtClean="0">
                <a:latin typeface="Segoe"/>
                <a:ea typeface="ＭＳ ゴシック"/>
              </a:rPr>
              <a:t>Type the following items into the text box, pressing </a:t>
            </a:r>
            <a:r>
              <a:rPr lang="cs-CZ" sz="2000" b="1" i="0" u="none" strike="noStrike" baseline="0" smtClean="0">
                <a:latin typeface="Segoe"/>
                <a:ea typeface="ＭＳ ゴシック"/>
              </a:rPr>
              <a:t>Enter</a:t>
            </a:r>
            <a:r>
              <a:rPr lang="cs-CZ" sz="2000" b="0" i="0" u="none" strike="noStrike" baseline="0" smtClean="0">
                <a:latin typeface="Segoe"/>
                <a:ea typeface="ＭＳ ゴシック"/>
              </a:rPr>
              <a:t> after each item to start a new paragraph (below).</a:t>
            </a:r>
          </a:p>
          <a:p>
            <a:pPr lvl="0" rtl="0"/>
            <a:r>
              <a:rPr lang="cs-CZ" sz="2000" b="0" i="0" u="none" strike="noStrike" baseline="0" smtClean="0">
                <a:latin typeface="Segoe"/>
                <a:ea typeface="ＭＳ ゴシック"/>
              </a:rPr>
              <a:t>Sales</a:t>
            </a:r>
          </a:p>
          <a:p>
            <a:pPr lvl="0" rtl="0"/>
            <a:r>
              <a:rPr lang="cs-CZ" sz="2000" b="0" i="0" u="none" strike="noStrike" baseline="0" smtClean="0">
                <a:latin typeface="Segoe"/>
                <a:ea typeface="ＭＳ ゴシック"/>
              </a:rPr>
              <a:t>Marketing</a:t>
            </a:r>
          </a:p>
          <a:p>
            <a:pPr lvl="0" rtl="0"/>
            <a:r>
              <a:rPr lang="cs-CZ" sz="2000" b="0" i="0" u="none" strike="noStrike" baseline="0" smtClean="0">
                <a:latin typeface="Segoe"/>
                <a:ea typeface="ＭＳ ゴシック"/>
              </a:rPr>
              <a:t>Purchasing</a:t>
            </a:r>
          </a:p>
          <a:p>
            <a:pPr lvl="0" rtl="0"/>
            <a:r>
              <a:rPr lang="cs-CZ" sz="2000" b="0" i="0" u="none" strike="noStrike" baseline="0" smtClean="0">
                <a:latin typeface="Segoe"/>
                <a:ea typeface="ＭＳ ゴシック"/>
              </a:rPr>
              <a:t>Production</a:t>
            </a:r>
          </a:p>
          <a:p>
            <a:pPr lvl="0" rtl="0"/>
            <a:r>
              <a:rPr lang="cs-CZ" sz="2000" b="0" i="0" u="none" strike="noStrike" baseline="0" smtClean="0">
                <a:latin typeface="Segoe"/>
                <a:ea typeface="ＭＳ ゴシック"/>
              </a:rPr>
              <a:t>Distribution</a:t>
            </a:r>
          </a:p>
          <a:p>
            <a:pPr lvl="0" rtl="0"/>
            <a:r>
              <a:rPr lang="cs-CZ" sz="2000" b="0" i="0" u="none" strike="noStrike" baseline="0" smtClean="0">
                <a:latin typeface="Segoe"/>
                <a:ea typeface="ＭＳ ゴシック"/>
              </a:rPr>
              <a:t>Customer Service</a:t>
            </a:r>
          </a:p>
          <a:p>
            <a:pPr lvl="0" rtl="0"/>
            <a:r>
              <a:rPr lang="cs-CZ" sz="2000" b="0" i="0" u="none" strike="noStrike" baseline="0" smtClean="0">
                <a:latin typeface="Segoe"/>
                <a:ea typeface="ＭＳ ゴシック"/>
              </a:rPr>
              <a:t>Human Resources</a:t>
            </a:r>
          </a:p>
          <a:p>
            <a:pPr lvl="0" rtl="0"/>
            <a:r>
              <a:rPr lang="cs-CZ" sz="2000" b="0" i="0" u="none" strike="noStrike" baseline="0" smtClean="0">
                <a:latin typeface="Segoe"/>
                <a:ea typeface="ＭＳ ゴシック"/>
              </a:rPr>
              <a:t>Product Development</a:t>
            </a:r>
          </a:p>
          <a:p>
            <a:pPr lvl="0" rtl="0"/>
            <a:r>
              <a:rPr lang="cs-CZ" sz="2000" b="0" i="0" u="none" strike="noStrike" baseline="0" smtClean="0">
                <a:latin typeface="Segoe"/>
                <a:ea typeface="ＭＳ ゴシック"/>
              </a:rPr>
              <a:t>Information Technology</a:t>
            </a:r>
          </a:p>
          <a:p>
            <a:pPr lvl="0" rtl="0"/>
            <a:r>
              <a:rPr lang="cs-CZ" sz="2000" b="0" i="0" u="none" strike="noStrike" baseline="0" smtClean="0">
                <a:latin typeface="Segoe"/>
                <a:ea typeface="ＭＳ ゴシック"/>
              </a:rPr>
              <a:t>Administration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03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360" y="2328335"/>
            <a:ext cx="4816840" cy="3657600"/>
          </a:xfrm>
          <a:prstGeom prst="rect">
            <a:avLst/>
          </a:prstGeom>
        </p:spPr>
      </p:pic>
    </p:spTree>
    <p:extLst>
      <p:ext uri="{BB962C8B-B14F-4D97-AF65-F5344CB8AC3E}">
        <p14:creationId xmlns:p14="http://schemas.microsoft.com/office/powerpoint/2010/main" val="37211360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Resize a Text Box</a:t>
            </a:r>
          </a:p>
        </p:txBody>
      </p:sp>
      <p:sp>
        <p:nvSpPr>
          <p:cNvPr id="3" name="Text Placeholder 2"/>
          <p:cNvSpPr>
            <a:spLocks noGrp="1"/>
          </p:cNvSpPr>
          <p:nvPr>
            <p:ph type="body" idx="1"/>
          </p:nvPr>
        </p:nvSpPr>
        <p:spPr/>
        <p:txBody>
          <a:bodyPr/>
          <a:lstStyle/>
          <a:p>
            <a:pPr lvl="1" rtl="0">
              <a:buFont typeface="+mj-lt"/>
              <a:buAutoNum type="arabicPeriod" startAt="5"/>
            </a:pPr>
            <a:r>
              <a:rPr lang="cs-CZ" b="0" i="0" u="none" strike="noStrike" baseline="0" smtClean="0">
                <a:latin typeface="Segoe"/>
                <a:ea typeface="ＭＳ ゴシック"/>
              </a:rPr>
              <a:t>Move the </a:t>
            </a:r>
            <a:r>
              <a:rPr lang="cs-CZ" b="1" i="0" u="none" strike="noStrike" baseline="0" smtClean="0">
                <a:latin typeface="Segoe"/>
                <a:ea typeface="ＭＳ ゴシック"/>
              </a:rPr>
              <a:t>mouse </a:t>
            </a:r>
            <a:br>
              <a:rPr lang="cs-CZ" b="1" i="0" u="none" strike="noStrike" baseline="0" smtClean="0">
                <a:latin typeface="Segoe"/>
                <a:ea typeface="ＭＳ ゴシック"/>
              </a:rPr>
            </a:br>
            <a:r>
              <a:rPr lang="cs-CZ" b="1" i="0" u="none" strike="noStrike" baseline="0" smtClean="0">
                <a:latin typeface="Segoe"/>
                <a:ea typeface="ＭＳ ゴシック"/>
              </a:rPr>
              <a:t>pointer</a:t>
            </a:r>
            <a:r>
              <a:rPr lang="cs-CZ" b="0" i="0" u="none" strike="noStrike" baseline="0" smtClean="0">
                <a:latin typeface="Segoe"/>
                <a:ea typeface="ＭＳ ゴシック"/>
              </a:rPr>
              <a:t> to the white </a:t>
            </a:r>
            <a:br>
              <a:rPr lang="cs-CZ" b="0" i="0" u="none" strike="noStrike" baseline="0" smtClean="0">
                <a:latin typeface="Segoe"/>
                <a:ea typeface="ＭＳ ゴシック"/>
              </a:rPr>
            </a:br>
            <a:r>
              <a:rPr lang="cs-CZ" b="0" i="0" u="none" strike="noStrike" baseline="0" smtClean="0">
                <a:latin typeface="Segoe"/>
                <a:ea typeface="ＭＳ ゴシック"/>
              </a:rPr>
              <a:t>square in the middle </a:t>
            </a:r>
            <a:br>
              <a:rPr lang="cs-CZ" b="0" i="0" u="none" strike="noStrike" baseline="0" smtClean="0">
                <a:latin typeface="Segoe"/>
                <a:ea typeface="ＭＳ ゴシック"/>
              </a:rPr>
            </a:br>
            <a:r>
              <a:rPr lang="cs-CZ" b="0" i="0" u="none" strike="noStrike" baseline="0" smtClean="0">
                <a:latin typeface="Segoe"/>
                <a:ea typeface="ＭＳ ゴシック"/>
              </a:rPr>
              <a:t>of the text box’s right </a:t>
            </a:r>
            <a:br>
              <a:rPr lang="cs-CZ" b="0" i="0" u="none" strike="noStrike" baseline="0" smtClean="0">
                <a:latin typeface="Segoe"/>
                <a:ea typeface="ＭＳ ゴシック"/>
              </a:rPr>
            </a:br>
            <a:r>
              <a:rPr lang="cs-CZ" b="0" i="0" u="none" strike="noStrike" baseline="0" smtClean="0">
                <a:latin typeface="Segoe"/>
                <a:ea typeface="ＭＳ ゴシック"/>
              </a:rPr>
              <a:t>border. This is a resizing </a:t>
            </a:r>
            <a:br>
              <a:rPr lang="cs-CZ" b="0" i="0" u="none" strike="noStrike" baseline="0" smtClean="0">
                <a:latin typeface="Segoe"/>
                <a:ea typeface="ＭＳ ゴシック"/>
              </a:rPr>
            </a:br>
            <a:r>
              <a:rPr lang="cs-CZ" b="0" i="0" u="none" strike="noStrike" baseline="0" smtClean="0">
                <a:latin typeface="Segoe"/>
                <a:ea typeface="ＭＳ ゴシック"/>
              </a:rPr>
              <a:t>handle</a:t>
            </a:r>
            <a:r>
              <a:rPr lang="cs-CZ" b="0" i="1" u="none" strike="noStrike" baseline="0" smtClean="0">
                <a:latin typeface="Segoe"/>
                <a:ea typeface="ＭＳ ゴシック"/>
              </a:rPr>
              <a:t> </a:t>
            </a:r>
            <a:r>
              <a:rPr lang="cs-CZ" b="0" i="0" u="none" strike="noStrike" baseline="0" smtClean="0">
                <a:latin typeface="Segoe"/>
                <a:ea typeface="ＭＳ ゴシック"/>
              </a:rPr>
              <a:t>or selection </a:t>
            </a:r>
            <a:br>
              <a:rPr lang="cs-CZ" b="0" i="0" u="none" strike="noStrike" baseline="0" smtClean="0">
                <a:latin typeface="Segoe"/>
                <a:ea typeface="ＭＳ ゴシック"/>
              </a:rPr>
            </a:br>
            <a:r>
              <a:rPr lang="cs-CZ" b="0" i="0" u="none" strike="noStrike" baseline="0" smtClean="0">
                <a:latin typeface="Segoe"/>
                <a:ea typeface="ＭＳ ゴシック"/>
              </a:rPr>
              <a:t>handle. The pointer </a:t>
            </a:r>
            <a:br>
              <a:rPr lang="cs-CZ" b="0" i="0" u="none" strike="noStrike" baseline="0" smtClean="0">
                <a:latin typeface="Segoe"/>
                <a:ea typeface="ＭＳ ゴシック"/>
              </a:rPr>
            </a:br>
            <a:r>
              <a:rPr lang="cs-CZ" b="0" i="0" u="none" strike="noStrike" baseline="0" smtClean="0">
                <a:latin typeface="Segoe"/>
                <a:ea typeface="ＭＳ ゴシック"/>
              </a:rPr>
              <a:t>changes to a double-</a:t>
            </a:r>
            <a:br>
              <a:rPr lang="cs-CZ" b="0" i="0" u="none" strike="noStrike" baseline="0" smtClean="0">
                <a:latin typeface="Segoe"/>
                <a:ea typeface="ＭＳ ゴシック"/>
              </a:rPr>
            </a:br>
            <a:r>
              <a:rPr lang="cs-CZ" b="0" i="0" u="none" strike="noStrike" baseline="0" smtClean="0">
                <a:latin typeface="Segoe"/>
                <a:ea typeface="ＭＳ ゴシック"/>
              </a:rPr>
              <a:t>headed arrow (above).</a:t>
            </a:r>
          </a:p>
          <a:p>
            <a:pPr lvl="1" rtl="0">
              <a:buAutoNum type="arabicPeriod" startAt="5"/>
            </a:pPr>
            <a:r>
              <a:rPr lang="cs-CZ" b="0" i="0" u="none" strike="noStrike" baseline="0" smtClean="0">
                <a:latin typeface="Segoe"/>
                <a:ea typeface="ＭＳ ゴシック"/>
              </a:rPr>
              <a:t>Click and hold down the mouse button.</a:t>
            </a:r>
          </a:p>
          <a:p>
            <a:pPr lvl="1" rtl="0">
              <a:buAutoNum type="arabicPeriod" startAt="5"/>
            </a:pPr>
            <a:r>
              <a:rPr lang="cs-CZ" b="0" i="0" u="none" strike="noStrike" baseline="0" smtClean="0">
                <a:latin typeface="Segoe"/>
                <a:ea typeface="ＭＳ ゴシック"/>
              </a:rPr>
              <a:t>Hold and Drag the </a:t>
            </a:r>
            <a:r>
              <a:rPr lang="cs-CZ" b="1" i="0" u="none" strike="noStrike" baseline="0" smtClean="0">
                <a:latin typeface="Segoe"/>
                <a:ea typeface="ＭＳ ゴシック"/>
              </a:rPr>
              <a:t>sizing handle</a:t>
            </a:r>
            <a:r>
              <a:rPr lang="cs-CZ" b="0" i="0" u="none" strike="noStrike" baseline="0" smtClean="0">
                <a:latin typeface="Segoe"/>
                <a:ea typeface="ＭＳ ゴシック"/>
              </a:rPr>
              <a:t> to the left until the text box’s right border is close to the text (all entries should still be on a single line).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pic>
        <p:nvPicPr>
          <p:cNvPr id="7" name="Picture 6" descr="0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114" y="1676400"/>
            <a:ext cx="4237686" cy="2692400"/>
          </a:xfrm>
          <a:prstGeom prst="rect">
            <a:avLst/>
          </a:prstGeom>
        </p:spPr>
      </p:pic>
    </p:spTree>
    <p:extLst>
      <p:ext uri="{BB962C8B-B14F-4D97-AF65-F5344CB8AC3E}">
        <p14:creationId xmlns:p14="http://schemas.microsoft.com/office/powerpoint/2010/main" val="916322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Resize a Text Box</a:t>
            </a:r>
          </a:p>
        </p:txBody>
      </p:sp>
      <p:sp>
        <p:nvSpPr>
          <p:cNvPr id="3" name="Text Placeholder 2"/>
          <p:cNvSpPr>
            <a:spLocks noGrp="1"/>
          </p:cNvSpPr>
          <p:nvPr>
            <p:ph type="body" idx="1"/>
          </p:nvPr>
        </p:nvSpPr>
        <p:spPr/>
        <p:txBody>
          <a:bodyPr/>
          <a:lstStyle/>
          <a:p>
            <a:pPr lvl="1" rtl="0">
              <a:buFont typeface="+mj-lt"/>
              <a:buAutoNum type="arabicPeriod" startAt="8"/>
            </a:pPr>
            <a:r>
              <a:rPr lang="cs-CZ" b="0" i="0" u="none" strike="noStrike" baseline="0" smtClean="0">
                <a:latin typeface="Segoe"/>
                <a:ea typeface="ＭＳ ゴシック"/>
              </a:rPr>
              <a:t>Release the </a:t>
            </a:r>
            <a:br>
              <a:rPr lang="cs-CZ" b="0" i="0" u="none" strike="noStrike" baseline="0" smtClean="0">
                <a:latin typeface="Segoe"/>
                <a:ea typeface="ＭＳ ゴシック"/>
              </a:rPr>
            </a:br>
            <a:r>
              <a:rPr lang="cs-CZ" b="1" i="0" u="none" strike="noStrike" baseline="0" smtClean="0">
                <a:latin typeface="Segoe"/>
                <a:ea typeface="ＭＳ ゴシック"/>
              </a:rPr>
              <a:t>mouse button</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The text box </a:t>
            </a:r>
            <a:br>
              <a:rPr lang="cs-CZ" b="0" i="0" u="none" strike="noStrike" baseline="0" smtClean="0">
                <a:latin typeface="Segoe"/>
                <a:ea typeface="ＭＳ ゴシック"/>
              </a:rPr>
            </a:br>
            <a:r>
              <a:rPr lang="cs-CZ" b="0" i="0" u="none" strike="noStrike" baseline="0" smtClean="0">
                <a:latin typeface="Segoe"/>
                <a:ea typeface="ＭＳ ゴシック"/>
              </a:rPr>
              <a:t>resizes to a </a:t>
            </a:r>
            <a:br>
              <a:rPr lang="cs-CZ" b="0" i="0" u="none" strike="noStrike" baseline="0" smtClean="0">
                <a:latin typeface="Segoe"/>
                <a:ea typeface="ＭＳ ゴシック"/>
              </a:rPr>
            </a:br>
            <a:r>
              <a:rPr lang="cs-CZ" b="0" i="0" u="none" strike="noStrike" baseline="0" smtClean="0">
                <a:latin typeface="Segoe"/>
                <a:ea typeface="ＭＳ ゴシック"/>
              </a:rPr>
              <a:t>smaller size. </a:t>
            </a:r>
            <a:br>
              <a:rPr lang="cs-CZ" b="0" i="0" u="none" strike="noStrike" baseline="0" smtClean="0">
                <a:latin typeface="Segoe"/>
                <a:ea typeface="ＭＳ ゴシック"/>
              </a:rPr>
            </a:br>
            <a:r>
              <a:rPr lang="cs-CZ" b="0" i="0" u="none" strike="noStrike" baseline="0" smtClean="0">
                <a:latin typeface="Segoe"/>
                <a:ea typeface="ＭＳ ゴシック"/>
              </a:rPr>
              <a:t>Your slide </a:t>
            </a:r>
            <a:br>
              <a:rPr lang="cs-CZ" b="0" i="0" u="none" strike="noStrike" baseline="0" smtClean="0">
                <a:latin typeface="Segoe"/>
                <a:ea typeface="ＭＳ ゴシック"/>
              </a:rPr>
            </a:br>
            <a:r>
              <a:rPr lang="cs-CZ" b="0" i="0" u="none" strike="noStrike" baseline="0" smtClean="0">
                <a:latin typeface="Segoe"/>
                <a:ea typeface="ＭＳ ゴシック"/>
              </a:rPr>
              <a:t>should look </a:t>
            </a:r>
            <a:br>
              <a:rPr lang="cs-CZ" b="0" i="0" u="none" strike="noStrike" baseline="0" smtClean="0">
                <a:latin typeface="Segoe"/>
                <a:ea typeface="ＭＳ ゴシック"/>
              </a:rPr>
            </a:br>
            <a:r>
              <a:rPr lang="cs-CZ" b="0" i="0" u="none" strike="noStrike" baseline="0" smtClean="0">
                <a:latin typeface="Segoe"/>
                <a:ea typeface="ＭＳ ゴシック"/>
              </a:rPr>
              <a:t>like the one at </a:t>
            </a:r>
            <a:br>
              <a:rPr lang="cs-CZ" b="0" i="0" u="none" strike="noStrike" baseline="0" smtClean="0">
                <a:latin typeface="Segoe"/>
                <a:ea typeface="ＭＳ ゴシック"/>
              </a:rPr>
            </a:br>
            <a:r>
              <a:rPr lang="cs-CZ" b="0" i="0" u="none" strike="noStrike" baseline="0" smtClean="0">
                <a:latin typeface="Segoe"/>
                <a:ea typeface="ＭＳ ゴシック"/>
              </a:rPr>
              <a:t>right.</a:t>
            </a:r>
          </a:p>
          <a:p>
            <a:pPr lvl="1" rtl="0">
              <a:buAutoNum type="arabicPeriod" startAt="8"/>
            </a:pPr>
            <a:r>
              <a:rPr lang="cs-CZ" b="0" i="0" u="none" strike="noStrike" baseline="0" smtClean="0">
                <a:latin typeface="Segoe"/>
                <a:ea typeface="ＭＳ ゴシック"/>
              </a:rPr>
              <a:t>Click outside the text box to clear its border.</a:t>
            </a:r>
          </a:p>
          <a:p>
            <a:pPr lvl="1" rtl="0">
              <a:buAutoNum type="arabicPeriod" startAt="8"/>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pic>
        <p:nvPicPr>
          <p:cNvPr id="7" name="Picture 6" descr="03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266" y="1651000"/>
            <a:ext cx="5193073" cy="2885910"/>
          </a:xfrm>
          <a:prstGeom prst="rect">
            <a:avLst/>
          </a:prstGeom>
        </p:spPr>
      </p:pic>
    </p:spTree>
    <p:extLst>
      <p:ext uri="{BB962C8B-B14F-4D97-AF65-F5344CB8AC3E}">
        <p14:creationId xmlns:p14="http://schemas.microsoft.com/office/powerpoint/2010/main" val="723032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a Quick Style to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Go to </a:t>
            </a:r>
            <a:r>
              <a:rPr lang="cs-CZ" b="1" i="0" u="none" strike="noStrike" baseline="0" smtClean="0">
                <a:latin typeface="Segoe"/>
                <a:ea typeface="ＭＳ ゴシック"/>
              </a:rPr>
              <a:t>slide 1</a:t>
            </a:r>
            <a:r>
              <a:rPr lang="cs-CZ" b="0" i="0" u="none" strike="noStrike" baseline="0" smtClean="0">
                <a:latin typeface="Times New Roman"/>
                <a:ea typeface="ＭＳ ゴシック"/>
              </a:rPr>
              <a:t>.</a:t>
            </a:r>
          </a:p>
          <a:p>
            <a:pPr lvl="1" rtl="0"/>
            <a:r>
              <a:rPr lang="cs-CZ" b="0" i="0" u="none" strike="noStrike" baseline="0" smtClean="0">
                <a:latin typeface="Segoe"/>
                <a:ea typeface="ＭＳ ゴシック"/>
              </a:rPr>
              <a:t>Click the </a:t>
            </a:r>
            <a:r>
              <a:rPr lang="cs-CZ" b="1" i="0" u="none" strike="noStrike" baseline="0" smtClean="0">
                <a:latin typeface="Segoe"/>
                <a:ea typeface="ＭＳ ゴシック"/>
              </a:rPr>
              <a:t>Fourth Coffee text box</a:t>
            </a:r>
            <a:r>
              <a:rPr lang="cs-CZ" b="0" i="0" u="none" strike="noStrike" baseline="0" smtClean="0">
                <a:latin typeface="Segoe"/>
                <a:ea typeface="ＭＳ ゴシック"/>
              </a:rPr>
              <a:t> to select it.</a:t>
            </a:r>
          </a:p>
          <a:p>
            <a:pPr lvl="1" rtl="0"/>
            <a:r>
              <a:rPr lang="cs-CZ" b="0" i="0" u="none" strike="noStrike" baseline="0" smtClean="0">
                <a:latin typeface="Segoe"/>
                <a:ea typeface="ＭＳ ゴシック"/>
              </a:rPr>
              <a:t>On the Home tab, click the </a:t>
            </a:r>
            <a:r>
              <a:rPr lang="cs-CZ" b="1" i="0" u="none" strike="noStrike" baseline="0" smtClean="0">
                <a:latin typeface="Segoe"/>
                <a:ea typeface="ＭＳ ゴシック"/>
              </a:rPr>
              <a:t>Quick Styles</a:t>
            </a:r>
            <a:r>
              <a:rPr lang="cs-CZ" b="0" i="0" u="none" strike="noStrike" baseline="0" smtClean="0">
                <a:latin typeface="Segoe"/>
                <a:ea typeface="ＭＳ ゴシック"/>
              </a:rPr>
              <a:t> button to display a gallery of Quick Styles.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9733357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a Quick Style to a Text Box</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Select the </a:t>
            </a:r>
            <a:r>
              <a:rPr lang="cs-CZ" b="1" i="0" u="none" strike="noStrike" baseline="0" smtClean="0">
                <a:latin typeface="Segoe"/>
                <a:ea typeface="ＭＳ ゴシック"/>
              </a:rPr>
              <a:t>Intense </a:t>
            </a:r>
            <a:br>
              <a:rPr lang="cs-CZ" b="1" i="0" u="none" strike="noStrike" baseline="0" smtClean="0">
                <a:latin typeface="Segoe"/>
                <a:ea typeface="ＭＳ ゴシック"/>
              </a:rPr>
            </a:br>
            <a:r>
              <a:rPr lang="cs-CZ" b="1" i="0" u="none" strike="noStrike" baseline="0" smtClean="0">
                <a:latin typeface="Segoe"/>
                <a:ea typeface="ＭＳ ゴシック"/>
              </a:rPr>
              <a:t>Effect – Gray-50%, </a:t>
            </a:r>
            <a:br>
              <a:rPr lang="cs-CZ" b="1" i="0" u="none" strike="noStrike" baseline="0" smtClean="0">
                <a:latin typeface="Segoe"/>
                <a:ea typeface="ＭＳ ゴシック"/>
              </a:rPr>
            </a:br>
            <a:r>
              <a:rPr lang="cs-CZ" b="1" i="0" u="none" strike="noStrike" baseline="0" smtClean="0">
                <a:latin typeface="Segoe"/>
                <a:ea typeface="ＭＳ ゴシック"/>
              </a:rPr>
              <a:t>Accent 5</a:t>
            </a:r>
            <a:r>
              <a:rPr lang="cs-CZ" b="0" i="0" u="none" strike="noStrike" baseline="0" smtClean="0">
                <a:latin typeface="Segoe"/>
                <a:ea typeface="ＭＳ ゴシック"/>
              </a:rPr>
              <a:t> Quick </a:t>
            </a:r>
            <a:br>
              <a:rPr lang="cs-CZ" b="0" i="0" u="none" strike="noStrike" baseline="0" smtClean="0">
                <a:latin typeface="Segoe"/>
                <a:ea typeface="ＭＳ ゴシック"/>
              </a:rPr>
            </a:br>
            <a:r>
              <a:rPr lang="cs-CZ" b="0" i="0" u="none" strike="noStrike" baseline="0" smtClean="0">
                <a:latin typeface="Segoe"/>
                <a:ea typeface="ＭＳ ゴシック"/>
              </a:rPr>
              <a:t>Style, the next-to-</a:t>
            </a:r>
            <a:br>
              <a:rPr lang="cs-CZ" b="0" i="0" u="none" strike="noStrike" baseline="0" smtClean="0">
                <a:latin typeface="Segoe"/>
                <a:ea typeface="ＭＳ ゴシック"/>
              </a:rPr>
            </a:br>
            <a:r>
              <a:rPr lang="cs-CZ" b="0" i="0" u="none" strike="noStrike" baseline="0" smtClean="0">
                <a:latin typeface="Segoe"/>
                <a:ea typeface="ＭＳ ゴシック"/>
              </a:rPr>
              <a:t>last thumbnail in </a:t>
            </a:r>
            <a:br>
              <a:rPr lang="cs-CZ" b="0" i="0" u="none" strike="noStrike" baseline="0" smtClean="0">
                <a:latin typeface="Segoe"/>
                <a:ea typeface="ＭＳ ゴシック"/>
              </a:rPr>
            </a:br>
            <a:r>
              <a:rPr lang="cs-CZ" b="0" i="0" u="none" strike="noStrike" baseline="0" smtClean="0">
                <a:latin typeface="Segoe"/>
                <a:ea typeface="ＭＳ ゴシック"/>
              </a:rPr>
              <a:t>the last row (right). </a:t>
            </a:r>
            <a:br>
              <a:rPr lang="cs-CZ" b="0" i="0" u="none" strike="noStrike" baseline="0" smtClean="0">
                <a:latin typeface="Segoe"/>
                <a:ea typeface="ＭＳ ゴシック"/>
              </a:rPr>
            </a:br>
            <a:r>
              <a:rPr lang="cs-CZ" b="0" i="0" u="none" strike="noStrike" baseline="0" smtClean="0">
                <a:latin typeface="Segoe"/>
                <a:ea typeface="ＭＳ ゴシック"/>
              </a:rPr>
              <a:t>The Quick Style </a:t>
            </a:r>
            <a:br>
              <a:rPr lang="cs-CZ" b="0" i="0" u="none" strike="noStrike" baseline="0" smtClean="0">
                <a:latin typeface="Segoe"/>
                <a:ea typeface="ＭＳ ゴシック"/>
              </a:rPr>
            </a:br>
            <a:r>
              <a:rPr lang="cs-CZ" b="0" i="0" u="none" strike="noStrike" baseline="0" smtClean="0">
                <a:latin typeface="Segoe"/>
                <a:ea typeface="ＭＳ ゴシック"/>
              </a:rPr>
              <a:t>formatting is </a:t>
            </a:r>
            <a:br>
              <a:rPr lang="cs-CZ" b="0" i="0" u="none" strike="noStrike" baseline="0" smtClean="0">
                <a:latin typeface="Segoe"/>
                <a:ea typeface="ＭＳ ゴシック"/>
              </a:rPr>
            </a:br>
            <a:r>
              <a:rPr lang="cs-CZ" b="0" i="0" u="none" strike="noStrike" baseline="0" smtClean="0">
                <a:latin typeface="Segoe"/>
                <a:ea typeface="ＭＳ ゴシック"/>
              </a:rPr>
              <a:t>applied to the text </a:t>
            </a:r>
            <a:br>
              <a:rPr lang="cs-CZ" b="0" i="0" u="none" strike="noStrike" baseline="0" smtClean="0">
                <a:latin typeface="Segoe"/>
                <a:ea typeface="ＭＳ ゴシック"/>
              </a:rPr>
            </a:br>
            <a:r>
              <a:rPr lang="cs-CZ" b="0" i="0" u="none" strike="noStrike" baseline="0" smtClean="0">
                <a:latin typeface="Segoe"/>
                <a:ea typeface="ＭＳ ゴシック"/>
              </a:rPr>
              <a:t>box.</a:t>
            </a:r>
          </a:p>
          <a:p>
            <a:pPr lvl="1" rtl="0">
              <a:buAutoNum type="arabicPeriod" startAt="4"/>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03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352" y="1524000"/>
            <a:ext cx="4593903" cy="3471333"/>
          </a:xfrm>
          <a:prstGeom prst="rect">
            <a:avLst/>
          </a:prstGeom>
        </p:spPr>
      </p:pic>
    </p:spTree>
    <p:extLst>
      <p:ext uri="{BB962C8B-B14F-4D97-AF65-F5344CB8AC3E}">
        <p14:creationId xmlns:p14="http://schemas.microsoft.com/office/powerpoint/2010/main" val="18827942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Fill and Border Formatting to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Go to </a:t>
            </a:r>
            <a:r>
              <a:rPr lang="cs-CZ" b="1" i="0" u="none" strike="noStrike" baseline="0" smtClean="0">
                <a:latin typeface="Segoe"/>
                <a:ea typeface="ＭＳ ゴシック"/>
              </a:rPr>
              <a:t>slide 2.</a:t>
            </a:r>
          </a:p>
          <a:p>
            <a:pPr lvl="1" rtl="0"/>
            <a:r>
              <a:rPr lang="cs-CZ" b="0" i="0" u="none" strike="noStrike" baseline="0" smtClean="0">
                <a:latin typeface="Segoe"/>
                <a:ea typeface="ＭＳ ゴシック"/>
              </a:rPr>
              <a:t>Click </a:t>
            </a:r>
            <a:r>
              <a:rPr lang="cs-CZ" b="1" i="0" u="none" strike="noStrike" baseline="0" smtClean="0">
                <a:latin typeface="Segoe"/>
                <a:ea typeface="ＭＳ ゴシック"/>
              </a:rPr>
              <a:t>inside the text box list</a:t>
            </a:r>
            <a:r>
              <a:rPr lang="cs-CZ" b="0" i="0" u="none" strike="noStrike" baseline="0" smtClean="0">
                <a:latin typeface="Segoe"/>
                <a:ea typeface="ＭＳ ゴシック"/>
              </a:rPr>
              <a:t>. PowerPoint displays the text box border and sizing handles.</a:t>
            </a:r>
          </a:p>
          <a:p>
            <a:pPr lvl="1" rtl="0"/>
            <a:r>
              <a:rPr lang="cs-CZ" b="0" i="0" u="none" strike="noStrike" baseline="0" smtClean="0">
                <a:latin typeface="Segoe"/>
                <a:ea typeface="ＭＳ ゴシック"/>
              </a:rPr>
              <a:t>On the Drawing Tools Format tab, click the </a:t>
            </a:r>
            <a:r>
              <a:rPr lang="cs-CZ" b="1" i="0" u="none" strike="noStrike" baseline="0" smtClean="0">
                <a:latin typeface="Segoe"/>
                <a:ea typeface="ＭＳ ゴシック"/>
              </a:rPr>
              <a:t>Shape Fill</a:t>
            </a:r>
            <a:r>
              <a:rPr lang="cs-CZ" b="0" i="0" u="none" strike="noStrike" baseline="0" smtClean="0">
                <a:latin typeface="Segoe"/>
                <a:ea typeface="ＭＳ ゴシック"/>
              </a:rPr>
              <a:t> </a:t>
            </a:r>
            <a:r>
              <a:rPr lang="cs-CZ" b="1" i="0" u="none" strike="noStrike" baseline="0" smtClean="0">
                <a:latin typeface="Segoe"/>
                <a:ea typeface="ＭＳ ゴシック"/>
              </a:rPr>
              <a:t>drop-down arrow</a:t>
            </a:r>
            <a:r>
              <a:rPr lang="cs-CZ" b="0" i="0" u="none" strike="noStrike" baseline="0" smtClean="0">
                <a:latin typeface="Segoe"/>
                <a:ea typeface="ＭＳ ゴシック"/>
              </a:rPr>
              <a:t> in the Shape Styles group. The Theme Colors palette for the text box fill color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375020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Choose Fonts and Font Sizes</a:t>
            </a:r>
          </a:p>
        </p:txBody>
      </p:sp>
      <p:sp>
        <p:nvSpPr>
          <p:cNvPr id="3" name="Text Placeholder 2"/>
          <p:cNvSpPr>
            <a:spLocks noGrp="1"/>
          </p:cNvSpPr>
          <p:nvPr>
            <p:ph type="body" idx="1"/>
          </p:nvPr>
        </p:nvSpPr>
        <p:spPr/>
        <p:txBody>
          <a:bodyPr/>
          <a:lstStyle/>
          <a:p>
            <a:pPr lvl="1" rtl="0">
              <a:buFont typeface="+mj-lt"/>
              <a:buAutoNum type="arabicPeriod" startAt="10"/>
            </a:pPr>
            <a:r>
              <a:rPr lang="en-US" sz="2000" b="0" i="0" u="none" strike="noStrike" baseline="0" smtClean="0">
                <a:latin typeface="Segoe"/>
                <a:ea typeface="ＭＳ ゴシック"/>
              </a:rPr>
              <a:t>Select the </a:t>
            </a:r>
            <a:r>
              <a:rPr lang="en-US" sz="2000" b="1" i="0" u="none" strike="noStrike" baseline="0" smtClean="0">
                <a:latin typeface="Segoe"/>
                <a:ea typeface="ＭＳ ゴシック"/>
              </a:rPr>
              <a:t>Berlin Sans FB Demi</a:t>
            </a:r>
            <a:r>
              <a:rPr lang="en-US" sz="2000" b="0" i="0" u="none" strike="noStrike" baseline="0" smtClean="0">
                <a:latin typeface="Segoe"/>
                <a:ea typeface="ＭＳ ゴシック"/>
              </a:rPr>
              <a:t> font. It is in the Recently  Used Fonts section near the top of the list.</a:t>
            </a:r>
          </a:p>
          <a:p>
            <a:pPr lvl="1" rtl="0">
              <a:buAutoNum type="arabicPeriod" startAt="10"/>
            </a:pPr>
            <a:r>
              <a:rPr lang="en-US" sz="2000" b="0" i="0" u="none" strike="noStrike" baseline="0" smtClean="0">
                <a:latin typeface="Segoe"/>
                <a:ea typeface="ＭＳ ゴシック"/>
              </a:rPr>
              <a:t>On the Home tab of the Ribbon, click the </a:t>
            </a:r>
            <a:r>
              <a:rPr lang="en-US" sz="2000" b="1" i="0" u="none" strike="noStrike" baseline="0" smtClean="0">
                <a:latin typeface="Segoe"/>
                <a:ea typeface="ＭＳ ゴシック"/>
              </a:rPr>
              <a:t>Font Size drop-down arrow</a:t>
            </a:r>
            <a:r>
              <a:rPr lang="en-US" sz="2000" b="0" i="0" u="none" strike="noStrike" baseline="0" smtClean="0">
                <a:latin typeface="Segoe"/>
                <a:ea typeface="ＭＳ ゴシック"/>
              </a:rPr>
              <a:t>. A list of font sizes appears.</a:t>
            </a:r>
          </a:p>
          <a:p>
            <a:pPr lvl="1" rtl="0">
              <a:buAutoNum type="arabicPeriod" startAt="10"/>
            </a:pPr>
            <a:r>
              <a:rPr lang="cs-CZ" sz="2000" b="0" i="0" u="none" strike="noStrike" baseline="0" smtClean="0">
                <a:latin typeface="Segoe"/>
                <a:ea typeface="ＭＳ ゴシック"/>
              </a:rPr>
              <a:t>Click </a:t>
            </a:r>
            <a:r>
              <a:rPr lang="cs-CZ" sz="2000" b="1" i="0" u="none" strike="noStrike" baseline="0" smtClean="0">
                <a:latin typeface="Segoe"/>
                <a:ea typeface="ＭＳ ゴシック"/>
              </a:rPr>
              <a:t>32</a:t>
            </a:r>
            <a:r>
              <a:rPr lang="cs-CZ" sz="2000" b="0" i="0" u="none" strike="noStrike" baseline="0" smtClean="0">
                <a:latin typeface="Times New Roman"/>
                <a:ea typeface="ＭＳ ゴシック"/>
              </a:rPr>
              <a:t>.</a:t>
            </a:r>
          </a:p>
          <a:p>
            <a:pPr lvl="1">
              <a:buFont typeface="+mj-lt"/>
              <a:buAutoNum type="arabicPeriod" startAt="13"/>
            </a:pPr>
            <a:r>
              <a:rPr lang="cs-CZ" sz="2000">
                <a:latin typeface="Segoe"/>
                <a:ea typeface="ＭＳ ゴシック"/>
              </a:rPr>
              <a:t>Click </a:t>
            </a:r>
            <a:r>
              <a:rPr lang="cs-CZ" sz="2000" b="1">
                <a:latin typeface="Segoe"/>
                <a:ea typeface="ＭＳ ゴシック"/>
              </a:rPr>
              <a:t>away from the </a:t>
            </a:r>
            <a:br>
              <a:rPr lang="cs-CZ" sz="2000" b="1">
                <a:latin typeface="Segoe"/>
                <a:ea typeface="ＭＳ ゴシック"/>
              </a:rPr>
            </a:br>
            <a:r>
              <a:rPr lang="cs-CZ" sz="2000" b="1">
                <a:latin typeface="Segoe"/>
                <a:ea typeface="ＭＳ ゴシック"/>
              </a:rPr>
              <a:t>selected text</a:t>
            </a:r>
            <a:r>
              <a:rPr lang="cs-CZ" sz="2000">
                <a:latin typeface="Segoe"/>
                <a:ea typeface="ＭＳ ゴシック"/>
              </a:rPr>
              <a:t> to deselect it. </a:t>
            </a:r>
            <a:br>
              <a:rPr lang="cs-CZ" sz="2000">
                <a:latin typeface="Segoe"/>
                <a:ea typeface="ＭＳ ゴシック"/>
              </a:rPr>
            </a:br>
            <a:r>
              <a:rPr lang="cs-CZ" sz="2000">
                <a:latin typeface="Segoe"/>
                <a:ea typeface="ＭＳ ゴシック"/>
              </a:rPr>
              <a:t>Your slide should look like </a:t>
            </a:r>
            <a:br>
              <a:rPr lang="cs-CZ" sz="2000">
                <a:latin typeface="Segoe"/>
                <a:ea typeface="ＭＳ ゴシック"/>
              </a:rPr>
            </a:br>
            <a:r>
              <a:rPr lang="cs-CZ" sz="2000">
                <a:latin typeface="Segoe"/>
                <a:ea typeface="ＭＳ ゴシック"/>
              </a:rPr>
              <a:t>the one shown at right.</a:t>
            </a:r>
          </a:p>
          <a:p>
            <a:pPr lvl="1">
              <a:buAutoNum type="arabicPeriod" startAt="13"/>
            </a:pPr>
            <a:r>
              <a:rPr lang="cs-CZ" sz="2000">
                <a:latin typeface="Segoe"/>
                <a:ea typeface="ＭＳ ゴシック"/>
              </a:rPr>
              <a:t> </a:t>
            </a:r>
            <a:r>
              <a:rPr lang="cs-CZ" sz="2000" b="1">
                <a:latin typeface="Segoe"/>
                <a:ea typeface="ＭＳ ゴシック"/>
              </a:rPr>
              <a:t>SAVE</a:t>
            </a:r>
            <a:r>
              <a:rPr lang="cs-CZ" sz="2000">
                <a:latin typeface="Segoe"/>
                <a:ea typeface="ＭＳ ゴシック"/>
              </a:rPr>
              <a:t> the presentation.</a:t>
            </a:r>
          </a:p>
          <a:p>
            <a:pPr lvl="0"/>
            <a:r>
              <a:rPr lang="cs-CZ" sz="2000" b="1">
                <a:latin typeface="Segoe"/>
                <a:ea typeface="ＭＳ ゴシック"/>
              </a:rPr>
              <a:t>PAUSE.</a:t>
            </a:r>
            <a:r>
              <a:rPr lang="cs-CZ" sz="2000">
                <a:latin typeface="Segoe"/>
                <a:ea typeface="ＭＳ ゴシック"/>
              </a:rPr>
              <a:t> </a:t>
            </a:r>
            <a:r>
              <a:rPr lang="cs-CZ" sz="2000" b="1">
                <a:latin typeface="Segoe"/>
                <a:ea typeface="ＭＳ ゴシック"/>
              </a:rPr>
              <a:t>LEAVE</a:t>
            </a:r>
            <a:r>
              <a:rPr lang="cs-CZ" sz="2000">
                <a:latin typeface="Segoe"/>
                <a:ea typeface="ＭＳ ゴシック"/>
              </a:rPr>
              <a:t> the presentation </a:t>
            </a:r>
            <a:br>
              <a:rPr lang="cs-CZ" sz="2000">
                <a:latin typeface="Segoe"/>
                <a:ea typeface="ＭＳ ゴシック"/>
              </a:rPr>
            </a:br>
            <a:r>
              <a:rPr lang="cs-CZ" sz="2000">
                <a:latin typeface="Segoe"/>
                <a:ea typeface="ＭＳ ゴシック"/>
              </a:rPr>
              <a:t>open to use in the next exercise.</a:t>
            </a:r>
          </a:p>
          <a:p>
            <a:pPr lvl="1" rtl="0">
              <a:buAutoNum type="arabicPeriod" startAt="10"/>
            </a:pPr>
            <a:endParaRPr lang="cs-CZ"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03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971800"/>
            <a:ext cx="3704763" cy="2730500"/>
          </a:xfrm>
          <a:prstGeom prst="rect">
            <a:avLst/>
          </a:prstGeom>
        </p:spPr>
      </p:pic>
    </p:spTree>
    <p:extLst>
      <p:ext uri="{BB962C8B-B14F-4D97-AF65-F5344CB8AC3E}">
        <p14:creationId xmlns:p14="http://schemas.microsoft.com/office/powerpoint/2010/main" val="41992384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Fill and Border Formatting to a Text Box</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Click the </a:t>
            </a:r>
            <a:r>
              <a:rPr lang="cs-CZ" b="1" i="0" u="none" strike="noStrike" baseline="0" smtClean="0">
                <a:latin typeface="Segoe"/>
                <a:ea typeface="ＭＳ ゴシック"/>
              </a:rPr>
              <a:t>Tan, Background 2, Darker 25%</a:t>
            </a:r>
            <a:r>
              <a:rPr lang="cs-CZ" b="0" i="0" u="none" strike="noStrike" baseline="0" smtClean="0">
                <a:latin typeface="Segoe"/>
                <a:ea typeface="ＭＳ ゴシック"/>
              </a:rPr>
              <a:t> theme color. PowerPoint formats the text box fill with this color (right).</a:t>
            </a:r>
          </a:p>
          <a:p>
            <a:pPr lvl="1" rtl="0">
              <a:buAutoNum type="arabicPeriod" startAt="4"/>
            </a:pPr>
            <a:r>
              <a:rPr lang="cs-CZ" b="0" i="0" u="none" strike="noStrike" baseline="0" smtClean="0">
                <a:latin typeface="Segoe"/>
                <a:ea typeface="ＭＳ ゴシック"/>
              </a:rPr>
              <a:t>Click the </a:t>
            </a:r>
            <a:r>
              <a:rPr lang="cs-CZ" b="1" i="0" u="none" strike="noStrike" baseline="0" smtClean="0">
                <a:latin typeface="Segoe"/>
                <a:ea typeface="ＭＳ ゴシック"/>
              </a:rPr>
              <a:t>Shape </a:t>
            </a:r>
            <a:br>
              <a:rPr lang="cs-CZ" b="1" i="0" u="none" strike="noStrike" baseline="0" smtClean="0">
                <a:latin typeface="Segoe"/>
                <a:ea typeface="ＭＳ ゴシック"/>
              </a:rPr>
            </a:br>
            <a:r>
              <a:rPr lang="cs-CZ" b="1" i="0" u="none" strike="noStrike" baseline="0" smtClean="0">
                <a:latin typeface="Segoe"/>
                <a:ea typeface="ＭＳ ゴシック"/>
              </a:rPr>
              <a:t>Outline drop-</a:t>
            </a:r>
            <a:br>
              <a:rPr lang="cs-CZ" b="1" i="0" u="none" strike="noStrike" baseline="0" smtClean="0">
                <a:latin typeface="Segoe"/>
                <a:ea typeface="ＭＳ ゴシック"/>
              </a:rPr>
            </a:br>
            <a:r>
              <a:rPr lang="cs-CZ" b="1" i="0" u="none" strike="noStrike" baseline="0" smtClean="0">
                <a:latin typeface="Segoe"/>
                <a:ea typeface="ＭＳ ゴシック"/>
              </a:rPr>
              <a:t>down arrow</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The Theme </a:t>
            </a:r>
            <a:br>
              <a:rPr lang="cs-CZ" b="0" i="0" u="none" strike="noStrike" baseline="0" smtClean="0">
                <a:latin typeface="Segoe"/>
                <a:ea typeface="ＭＳ ゴシック"/>
              </a:rPr>
            </a:br>
            <a:r>
              <a:rPr lang="cs-CZ" b="0" i="0" u="none" strike="noStrike" baseline="0" smtClean="0">
                <a:latin typeface="Segoe"/>
                <a:ea typeface="ＭＳ ゴシック"/>
              </a:rPr>
              <a:t>Colors palette </a:t>
            </a:r>
            <a:br>
              <a:rPr lang="cs-CZ" b="0" i="0" u="none" strike="noStrike" baseline="0" smtClean="0">
                <a:latin typeface="Segoe"/>
                <a:ea typeface="ＭＳ ゴシック"/>
              </a:rPr>
            </a:br>
            <a:r>
              <a:rPr lang="cs-CZ" b="0" i="0" u="none" strike="noStrike" baseline="0" smtClean="0">
                <a:latin typeface="Segoe"/>
                <a:ea typeface="ＭＳ ゴシック"/>
              </a:rPr>
              <a:t>for the text box </a:t>
            </a:r>
            <a:br>
              <a:rPr lang="cs-CZ" b="0" i="0" u="none" strike="noStrike" baseline="0" smtClean="0">
                <a:latin typeface="Segoe"/>
                <a:ea typeface="ＭＳ ゴシック"/>
              </a:rPr>
            </a:br>
            <a:r>
              <a:rPr lang="cs-CZ" b="0" i="0" u="none" strike="noStrike" baseline="0" smtClean="0">
                <a:latin typeface="Segoe"/>
                <a:ea typeface="ＭＳ ゴシック"/>
              </a:rPr>
              <a:t>border color </a:t>
            </a:r>
            <a:br>
              <a:rPr lang="cs-CZ" b="0" i="0" u="none" strike="noStrike" baseline="0" smtClean="0">
                <a:latin typeface="Segoe"/>
                <a:ea typeface="ＭＳ ゴシック"/>
              </a:rPr>
            </a:br>
            <a:r>
              <a:rPr lang="cs-CZ" b="0" i="0" u="none" strike="noStrike" baseline="0" smtClean="0">
                <a:latin typeface="Segoe"/>
                <a:ea typeface="ＭＳ ゴシック"/>
              </a:rPr>
              <a:t>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pic>
        <p:nvPicPr>
          <p:cNvPr id="7" name="Picture 6" descr="03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6067" y="2286000"/>
            <a:ext cx="5113866" cy="3872386"/>
          </a:xfrm>
          <a:prstGeom prst="rect">
            <a:avLst/>
          </a:prstGeom>
        </p:spPr>
      </p:pic>
    </p:spTree>
    <p:extLst>
      <p:ext uri="{BB962C8B-B14F-4D97-AF65-F5344CB8AC3E}">
        <p14:creationId xmlns:p14="http://schemas.microsoft.com/office/powerpoint/2010/main" val="2765360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Fill and Border Formatting to a Text Box</a:t>
            </a:r>
          </a:p>
        </p:txBody>
      </p:sp>
      <p:sp>
        <p:nvSpPr>
          <p:cNvPr id="3" name="Text Placeholder 2"/>
          <p:cNvSpPr>
            <a:spLocks noGrp="1"/>
          </p:cNvSpPr>
          <p:nvPr>
            <p:ph type="body" idx="1"/>
          </p:nvPr>
        </p:nvSpPr>
        <p:spPr/>
        <p:txBody>
          <a:bodyPr/>
          <a:lstStyle/>
          <a:p>
            <a:pPr lvl="1" rtl="0">
              <a:buFont typeface="+mj-lt"/>
              <a:buAutoNum type="arabicPeriod" startAt="6"/>
            </a:pP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Orange, Accent 1, </a:t>
            </a:r>
            <a:br>
              <a:rPr lang="cs-CZ" sz="2000" b="1" i="0" u="none" strike="noStrike" baseline="0" smtClean="0">
                <a:latin typeface="Segoe"/>
                <a:ea typeface="ＭＳ ゴシック"/>
              </a:rPr>
            </a:br>
            <a:r>
              <a:rPr lang="cs-CZ" sz="2000" b="1" i="0" u="none" strike="noStrike" baseline="0" smtClean="0">
                <a:latin typeface="Segoe"/>
                <a:ea typeface="ＭＳ ゴシック"/>
              </a:rPr>
              <a:t>Darker 25%</a:t>
            </a:r>
            <a:r>
              <a:rPr lang="cs-CZ" sz="2000" b="0" i="0" u="none" strike="noStrike" baseline="0" smtClean="0">
                <a:latin typeface="Segoe"/>
                <a:ea typeface="ＭＳ ゴシック"/>
              </a:rPr>
              <a:t> theme color. </a:t>
            </a:r>
            <a:br>
              <a:rPr lang="cs-CZ" sz="2000" b="0" i="0" u="none" strike="noStrike" baseline="0" smtClean="0">
                <a:latin typeface="Segoe"/>
                <a:ea typeface="ＭＳ ゴシック"/>
              </a:rPr>
            </a:br>
            <a:r>
              <a:rPr lang="cs-CZ" sz="2000" b="0" i="0" u="none" strike="noStrike" baseline="0" smtClean="0">
                <a:latin typeface="Segoe"/>
                <a:ea typeface="ＭＳ ゴシック"/>
              </a:rPr>
              <a:t>PowerPoint formats the text </a:t>
            </a:r>
            <a:br>
              <a:rPr lang="cs-CZ" sz="2000" b="0" i="0" u="none" strike="noStrike" baseline="0" smtClean="0">
                <a:latin typeface="Segoe"/>
                <a:ea typeface="ＭＳ ゴシック"/>
              </a:rPr>
            </a:br>
            <a:r>
              <a:rPr lang="cs-CZ" sz="2000" b="0" i="0" u="none" strike="noStrike" baseline="0" smtClean="0">
                <a:latin typeface="Segoe"/>
                <a:ea typeface="ＭＳ ゴシック"/>
              </a:rPr>
              <a:t>box border with this color.</a:t>
            </a:r>
          </a:p>
          <a:p>
            <a:pPr lvl="1" rtl="0">
              <a:buAutoNum type="arabicPeriod" startAt="6"/>
            </a:pP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Shape Outline </a:t>
            </a:r>
            <a:br>
              <a:rPr lang="cs-CZ" sz="2000" b="1" i="0" u="none" strike="noStrike" baseline="0" smtClean="0">
                <a:latin typeface="Segoe"/>
                <a:ea typeface="ＭＳ ゴシック"/>
              </a:rPr>
            </a:br>
            <a:r>
              <a:rPr lang="cs-CZ" sz="2000" b="1" i="0" u="none" strike="noStrike" baseline="0" smtClean="0">
                <a:latin typeface="Segoe"/>
                <a:ea typeface="ＭＳ ゴシック"/>
              </a:rPr>
              <a:t>drop-down arrow</a:t>
            </a:r>
            <a:r>
              <a:rPr lang="cs-CZ" sz="2000" b="0" i="0" u="none" strike="noStrike" baseline="0" smtClean="0">
                <a:latin typeface="Segoe"/>
                <a:ea typeface="ＭＳ ゴシック"/>
              </a:rPr>
              <a:t> again.</a:t>
            </a:r>
          </a:p>
          <a:p>
            <a:pPr lvl="1" rtl="0">
              <a:buAutoNum type="arabicPeriod" startAt="6"/>
            </a:pPr>
            <a:r>
              <a:rPr lang="cs-CZ" sz="2000" b="0" i="0" u="none" strike="noStrike" baseline="0" smtClean="0">
                <a:latin typeface="Segoe"/>
                <a:ea typeface="ＭＳ ゴシック"/>
              </a:rPr>
              <a:t>Click or hover mouse </a:t>
            </a:r>
            <a:br>
              <a:rPr lang="cs-CZ" sz="2000" b="0" i="0" u="none" strike="noStrike" baseline="0" smtClean="0">
                <a:latin typeface="Segoe"/>
                <a:ea typeface="ＭＳ ゴシック"/>
              </a:rPr>
            </a:br>
            <a:r>
              <a:rPr lang="cs-CZ" sz="2000" b="0" i="0" u="none" strike="noStrike" baseline="0" smtClean="0">
                <a:latin typeface="Segoe"/>
                <a:ea typeface="ＭＳ ゴシック"/>
              </a:rPr>
              <a:t>pointer over </a:t>
            </a:r>
            <a:r>
              <a:rPr lang="cs-CZ" sz="2000" b="1" i="0" u="none" strike="noStrike" baseline="0" smtClean="0">
                <a:latin typeface="Segoe"/>
                <a:ea typeface="ＭＳ ゴシック"/>
              </a:rPr>
              <a:t>Weight</a:t>
            </a:r>
            <a:r>
              <a:rPr lang="cs-CZ" sz="2000" b="0" i="0" u="none" strike="noStrike" baseline="0" smtClean="0">
                <a:latin typeface="Segoe"/>
                <a:ea typeface="ＭＳ ゴシック"/>
              </a:rPr>
              <a:t>. A </a:t>
            </a:r>
            <a:br>
              <a:rPr lang="cs-CZ" sz="2000" b="0" i="0" u="none" strike="noStrike" baseline="0" smtClean="0">
                <a:latin typeface="Segoe"/>
                <a:ea typeface="ＭＳ ゴシック"/>
              </a:rPr>
            </a:br>
            <a:r>
              <a:rPr lang="cs-CZ" sz="2000" b="0" i="0" u="none" strike="noStrike" baseline="0" smtClean="0">
                <a:latin typeface="Segoe"/>
                <a:ea typeface="ＭＳ ゴシック"/>
              </a:rPr>
              <a:t>menu with line weights </a:t>
            </a:r>
            <a:br>
              <a:rPr lang="cs-CZ" sz="2000" b="0" i="0" u="none" strike="noStrike" baseline="0" smtClean="0">
                <a:latin typeface="Segoe"/>
                <a:ea typeface="ＭＳ ゴシック"/>
              </a:rPr>
            </a:br>
            <a:r>
              <a:rPr lang="cs-CZ" sz="2000" b="0" i="0" u="none" strike="noStrike" baseline="0" smtClean="0">
                <a:latin typeface="Segoe"/>
                <a:ea typeface="ＭＳ ゴシック"/>
              </a:rPr>
              <a:t>appears.</a:t>
            </a:r>
          </a:p>
          <a:p>
            <a:pPr lvl="1">
              <a:buFont typeface="+mj-lt"/>
              <a:buAutoNum type="arabicPeriod" startAt="9"/>
            </a:pPr>
            <a:r>
              <a:rPr lang="cs-CZ" sz="2000">
                <a:latin typeface="Segoe"/>
                <a:ea typeface="ＭＳ ゴシック"/>
              </a:rPr>
              <a:t>Click </a:t>
            </a:r>
            <a:r>
              <a:rPr lang="cs-CZ" sz="2000" b="1">
                <a:latin typeface="Segoe"/>
                <a:ea typeface="ＭＳ ゴシック"/>
              </a:rPr>
              <a:t>3 pt</a:t>
            </a:r>
            <a:r>
              <a:rPr lang="cs-CZ" sz="2000">
                <a:latin typeface="Segoe"/>
                <a:ea typeface="ＭＳ ゴシック"/>
              </a:rPr>
              <a:t>. PowerPoint resizes the text box border to a 3-point border size (above).</a:t>
            </a:r>
          </a:p>
          <a:p>
            <a:pPr lvl="1">
              <a:buAutoNum type="arabicPeriod" startAt="9"/>
            </a:pPr>
            <a:r>
              <a:rPr lang="cs-CZ" sz="2000">
                <a:latin typeface="Segoe"/>
                <a:ea typeface="ＭＳ ゴシック"/>
              </a:rPr>
              <a:t> </a:t>
            </a:r>
            <a:r>
              <a:rPr lang="cs-CZ" sz="2000" b="1">
                <a:latin typeface="Segoe"/>
                <a:ea typeface="ＭＳ ゴシック"/>
              </a:rPr>
              <a:t>SAVE </a:t>
            </a:r>
            <a:r>
              <a:rPr lang="cs-CZ" sz="2000">
                <a:latin typeface="Segoe"/>
                <a:ea typeface="ＭＳ ゴシック"/>
              </a:rPr>
              <a:t>the presentation.</a:t>
            </a:r>
          </a:p>
          <a:p>
            <a:pPr lvl="0"/>
            <a:r>
              <a:rPr lang="cs-CZ" sz="2000" b="1">
                <a:latin typeface="Segoe"/>
                <a:ea typeface="ＭＳ ゴシック"/>
              </a:rPr>
              <a:t>PAUSE</a:t>
            </a:r>
            <a:r>
              <a:rPr lang="cs-CZ" sz="2000">
                <a:latin typeface="Segoe"/>
                <a:ea typeface="ＭＳ ゴシック"/>
              </a:rPr>
              <a:t>. </a:t>
            </a:r>
            <a:r>
              <a:rPr lang="cs-CZ" sz="2000" b="1">
                <a:latin typeface="Segoe"/>
                <a:ea typeface="ＭＳ ゴシック"/>
              </a:rPr>
              <a:t>LEAVE</a:t>
            </a:r>
            <a:r>
              <a:rPr lang="cs-CZ" sz="2000">
                <a:latin typeface="Segoe"/>
                <a:ea typeface="ＭＳ ゴシック"/>
              </a:rPr>
              <a:t> the presentation open to use in the next exercise.</a:t>
            </a:r>
          </a:p>
          <a:p>
            <a:pPr lvl="1" rtl="0">
              <a:buAutoNum type="arabicPeriod" startAt="6"/>
            </a:pPr>
            <a:endParaRPr lang="cs-CZ"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pic>
        <p:nvPicPr>
          <p:cNvPr id="7" name="Picture 6" descr="03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909" y="1600200"/>
            <a:ext cx="3963091" cy="2984734"/>
          </a:xfrm>
          <a:prstGeom prst="rect">
            <a:avLst/>
          </a:prstGeom>
        </p:spPr>
      </p:pic>
    </p:spTree>
    <p:extLst>
      <p:ext uri="{BB962C8B-B14F-4D97-AF65-F5344CB8AC3E}">
        <p14:creationId xmlns:p14="http://schemas.microsoft.com/office/powerpoint/2010/main" val="4043650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Picture and Gradient Fills to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 </a:t>
            </a:r>
            <a:r>
              <a:rPr lang="cs-CZ" b="0" i="0" u="none" strike="noStrike" baseline="0" smtClean="0">
                <a:latin typeface="Segoe"/>
                <a:ea typeface="ＭＳ ゴシック"/>
              </a:rPr>
              <a:t>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On slide 2, select the </a:t>
            </a:r>
            <a:r>
              <a:rPr lang="cs-CZ" b="1" i="0" u="none" strike="noStrike" baseline="0" smtClean="0">
                <a:latin typeface="Segoe"/>
                <a:ea typeface="ＭＳ ゴシック"/>
              </a:rPr>
              <a:t>text box containing the list of divisions</a:t>
            </a:r>
            <a:r>
              <a:rPr lang="cs-CZ" b="0" i="0" u="none" strike="noStrike" baseline="0" smtClean="0">
                <a:latin typeface="Times New Roman"/>
                <a:ea typeface="ＭＳ ゴシック"/>
              </a:rPr>
              <a:t>.</a:t>
            </a:r>
          </a:p>
          <a:p>
            <a:pPr lvl="1" rtl="0"/>
            <a:r>
              <a:rPr lang="cs-CZ" b="0" i="0" u="none" strike="noStrike" baseline="0" smtClean="0">
                <a:latin typeface="Segoe"/>
                <a:ea typeface="ＭＳ ゴシック"/>
              </a:rPr>
              <a:t>On the Drawing Tools Format tab, click the </a:t>
            </a:r>
            <a:r>
              <a:rPr lang="cs-CZ" b="1" i="0" u="none" strike="noStrike" baseline="0" smtClean="0">
                <a:latin typeface="Segoe"/>
                <a:ea typeface="ＭＳ ゴシック"/>
              </a:rPr>
              <a:t>Shape Fill</a:t>
            </a:r>
            <a:r>
              <a:rPr lang="cs-CZ" b="0" i="0" u="none" strike="noStrike" baseline="0" smtClean="0">
                <a:latin typeface="Segoe"/>
                <a:ea typeface="ＭＳ ゴシック"/>
              </a:rPr>
              <a:t> button. A menu opens.</a:t>
            </a:r>
          </a:p>
          <a:p>
            <a:pPr lvl="1" rtl="0"/>
            <a:r>
              <a:rPr lang="cs-CZ" b="0" i="0" u="none" strike="noStrike" baseline="0" smtClean="0">
                <a:latin typeface="Segoe"/>
                <a:ea typeface="ＭＳ ゴシック"/>
              </a:rPr>
              <a:t>In the menu, click </a:t>
            </a:r>
            <a:r>
              <a:rPr lang="cs-CZ" b="1" i="0" u="none" strike="noStrike" baseline="0" smtClean="0">
                <a:latin typeface="Segoe"/>
                <a:ea typeface="ＭＳ ゴシック"/>
              </a:rPr>
              <a:t>Picture</a:t>
            </a:r>
            <a:r>
              <a:rPr lang="cs-CZ" b="0" i="0" u="none" strike="noStrike" baseline="0" smtClean="0">
                <a:latin typeface="Segoe"/>
                <a:ea typeface="ＭＳ ゴシック"/>
              </a:rPr>
              <a:t>. The Insert Picture dialog box opens.</a:t>
            </a:r>
          </a:p>
          <a:p>
            <a:pPr lvl="1" rtl="0"/>
            <a:r>
              <a:rPr lang="cs-CZ" b="0" i="0" u="none" strike="noStrike" baseline="0" smtClean="0">
                <a:latin typeface="Segoe"/>
                <a:ea typeface="ＭＳ ゴシック"/>
              </a:rPr>
              <a:t>Click </a:t>
            </a:r>
            <a:r>
              <a:rPr lang="cs-CZ" b="1" i="0" u="none" strike="noStrike" baseline="0" smtClean="0">
                <a:latin typeface="Segoe"/>
                <a:ea typeface="ＭＳ ゴシック"/>
              </a:rPr>
              <a:t>Browse</a:t>
            </a:r>
            <a:r>
              <a:rPr lang="cs-CZ" b="0" i="0" u="none" strike="noStrike" baseline="0" smtClean="0">
                <a:latin typeface="Segoe"/>
                <a:ea typeface="ＭＳ ゴシック"/>
              </a:rPr>
              <a:t>. Then navigate to the location of the data files for this lesson and click </a:t>
            </a:r>
            <a:r>
              <a:rPr lang="cs-CZ" b="1" i="0" u="none" strike="noStrike" baseline="0" smtClean="0">
                <a:latin typeface="Segoe"/>
                <a:ea typeface="ＭＳ ゴシック"/>
              </a:rPr>
              <a:t>golden.jpg</a:t>
            </a:r>
            <a:r>
              <a:rPr lang="cs-CZ"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spTree>
    <p:extLst>
      <p:ext uri="{BB962C8B-B14F-4D97-AF65-F5344CB8AC3E}">
        <p14:creationId xmlns:p14="http://schemas.microsoft.com/office/powerpoint/2010/main" val="812023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Picture and Gradient Fills to a Text Box</a:t>
            </a:r>
          </a:p>
        </p:txBody>
      </p:sp>
      <p:sp>
        <p:nvSpPr>
          <p:cNvPr id="3" name="Text Placeholder 2"/>
          <p:cNvSpPr>
            <a:spLocks noGrp="1"/>
          </p:cNvSpPr>
          <p:nvPr>
            <p:ph type="body" idx="1"/>
          </p:nvPr>
        </p:nvSpPr>
        <p:spPr/>
        <p:txBody>
          <a:bodyPr/>
          <a:lstStyle/>
          <a:p>
            <a:pPr lvl="1" rtl="0">
              <a:buFont typeface="+mj-lt"/>
              <a:buAutoNum type="arabicPeriod" startAt="5"/>
            </a:pPr>
            <a:r>
              <a:rPr lang="cs-CZ" b="0" i="0" u="none" strike="noStrike" baseline="0" smtClean="0">
                <a:latin typeface="Segoe"/>
                <a:ea typeface="ＭＳ ゴシック"/>
              </a:rPr>
              <a:t>Click </a:t>
            </a:r>
            <a:r>
              <a:rPr lang="cs-CZ" b="1" i="0" u="none" strike="noStrike" baseline="0" smtClean="0">
                <a:latin typeface="Segoe"/>
                <a:ea typeface="ＭＳ ゴシック"/>
              </a:rPr>
              <a:t>Insert</a:t>
            </a:r>
            <a:r>
              <a:rPr lang="cs-CZ" b="0" i="0" u="none" strike="noStrike" baseline="0" smtClean="0">
                <a:latin typeface="Segoe"/>
                <a:ea typeface="ＭＳ ゴシック"/>
              </a:rPr>
              <a:t>. The </a:t>
            </a:r>
            <a:br>
              <a:rPr lang="cs-CZ" b="0" i="0" u="none" strike="noStrike" baseline="0" smtClean="0">
                <a:latin typeface="Segoe"/>
                <a:ea typeface="ＭＳ ゴシック"/>
              </a:rPr>
            </a:br>
            <a:r>
              <a:rPr lang="cs-CZ" b="0" i="0" u="none" strike="noStrike" baseline="0" smtClean="0">
                <a:latin typeface="Segoe"/>
                <a:ea typeface="ＭＳ ゴシック"/>
              </a:rPr>
              <a:t>Insert Picture dialog </a:t>
            </a:r>
            <a:br>
              <a:rPr lang="cs-CZ" b="0" i="0" u="none" strike="noStrike" baseline="0" smtClean="0">
                <a:latin typeface="Segoe"/>
                <a:ea typeface="ＭＳ ゴシック"/>
              </a:rPr>
            </a:br>
            <a:r>
              <a:rPr lang="cs-CZ" b="0" i="0" u="none" strike="noStrike" baseline="0" smtClean="0">
                <a:latin typeface="Segoe"/>
                <a:ea typeface="ＭＳ ゴシック"/>
              </a:rPr>
              <a:t>box closes and the </a:t>
            </a:r>
            <a:br>
              <a:rPr lang="cs-CZ" b="0" i="0" u="none" strike="noStrike" baseline="0" smtClean="0">
                <a:latin typeface="Segoe"/>
                <a:ea typeface="ＭＳ ゴシック"/>
              </a:rPr>
            </a:br>
            <a:r>
              <a:rPr lang="cs-CZ" b="0" i="0" u="none" strike="noStrike" baseline="0" smtClean="0">
                <a:latin typeface="Segoe"/>
                <a:ea typeface="ＭＳ ゴシック"/>
              </a:rPr>
              <a:t>picture is inserted </a:t>
            </a:r>
            <a:br>
              <a:rPr lang="cs-CZ" b="0" i="0" u="none" strike="noStrike" baseline="0" smtClean="0">
                <a:latin typeface="Segoe"/>
                <a:ea typeface="ＭＳ ゴシック"/>
              </a:rPr>
            </a:br>
            <a:r>
              <a:rPr lang="cs-CZ" b="0" i="0" u="none" strike="noStrike" baseline="0" smtClean="0">
                <a:latin typeface="Segoe"/>
                <a:ea typeface="ＭＳ ゴシック"/>
              </a:rPr>
              <a:t>as a background in </a:t>
            </a:r>
            <a:br>
              <a:rPr lang="cs-CZ" b="0" i="0" u="none" strike="noStrike" baseline="0" smtClean="0">
                <a:latin typeface="Segoe"/>
                <a:ea typeface="ＭＳ ゴシック"/>
              </a:rPr>
            </a:br>
            <a:r>
              <a:rPr lang="cs-CZ" b="0" i="0" u="none" strike="noStrike" baseline="0" smtClean="0">
                <a:latin typeface="Segoe"/>
                <a:ea typeface="ＭＳ ゴシック"/>
              </a:rPr>
              <a:t>the text box (right).</a:t>
            </a:r>
          </a:p>
          <a:p>
            <a:pPr lvl="1" rtl="0">
              <a:buAutoNum type="arabicPeriod" startAt="5"/>
            </a:pPr>
            <a:r>
              <a:rPr lang="cs-CZ" b="0" i="0" u="none" strike="noStrike" baseline="0" smtClean="0">
                <a:latin typeface="Segoe"/>
                <a:ea typeface="ＭＳ ゴシック"/>
              </a:rPr>
              <a:t>With the same text </a:t>
            </a:r>
            <a:br>
              <a:rPr lang="cs-CZ" b="0" i="0" u="none" strike="noStrike" baseline="0" smtClean="0">
                <a:latin typeface="Segoe"/>
                <a:ea typeface="ＭＳ ゴシック"/>
              </a:rPr>
            </a:br>
            <a:r>
              <a:rPr lang="cs-CZ" b="0" i="0" u="none" strike="noStrike" baseline="0" smtClean="0">
                <a:latin typeface="Segoe"/>
                <a:ea typeface="ＭＳ ゴシック"/>
              </a:rPr>
              <a:t>box still selected, on </a:t>
            </a:r>
            <a:br>
              <a:rPr lang="cs-CZ" b="0" i="0" u="none" strike="noStrike" baseline="0" smtClean="0">
                <a:latin typeface="Segoe"/>
                <a:ea typeface="ＭＳ ゴシック"/>
              </a:rPr>
            </a:br>
            <a:r>
              <a:rPr lang="cs-CZ" b="0" i="0" u="none" strike="noStrike" baseline="0" smtClean="0">
                <a:latin typeface="Segoe"/>
                <a:ea typeface="ＭＳ ゴシック"/>
              </a:rPr>
              <a:t>the Drawing Tools </a:t>
            </a:r>
            <a:br>
              <a:rPr lang="cs-CZ" b="0" i="0" u="none" strike="noStrike" baseline="0" smtClean="0">
                <a:latin typeface="Segoe"/>
                <a:ea typeface="ＭＳ ゴシック"/>
              </a:rPr>
            </a:br>
            <a:r>
              <a:rPr lang="cs-CZ" b="0" i="0" u="none" strike="noStrike" baseline="0" smtClean="0">
                <a:latin typeface="Segoe"/>
                <a:ea typeface="ＭＳ ゴシック"/>
              </a:rPr>
              <a:t>Format tab, click </a:t>
            </a:r>
            <a:br>
              <a:rPr lang="cs-CZ" b="0" i="0" u="none" strike="noStrike" baseline="0" smtClean="0">
                <a:latin typeface="Segoe"/>
                <a:ea typeface="ＭＳ ゴシック"/>
              </a:rPr>
            </a:br>
            <a:r>
              <a:rPr lang="cs-CZ" b="0" i="0" u="none" strike="noStrike" baseline="0" smtClean="0">
                <a:latin typeface="Segoe"/>
                <a:ea typeface="ＭＳ ゴシック"/>
              </a:rPr>
              <a:t>the </a:t>
            </a:r>
            <a:r>
              <a:rPr lang="cs-CZ" b="1" i="0" u="none" strike="noStrike" baseline="0" smtClean="0">
                <a:latin typeface="Segoe"/>
                <a:ea typeface="ＭＳ ゴシック"/>
              </a:rPr>
              <a:t>Shape Fill</a:t>
            </a:r>
            <a:r>
              <a:rPr lang="cs-CZ" b="0" i="0" u="none" strike="noStrike" baseline="0" smtClean="0">
                <a:latin typeface="Segoe"/>
                <a:ea typeface="ＭＳ ゴシック"/>
              </a:rPr>
              <a:t> button. A menu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03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76400"/>
            <a:ext cx="4567767" cy="3325487"/>
          </a:xfrm>
          <a:prstGeom prst="rect">
            <a:avLst/>
          </a:prstGeom>
        </p:spPr>
      </p:pic>
    </p:spTree>
    <p:extLst>
      <p:ext uri="{BB962C8B-B14F-4D97-AF65-F5344CB8AC3E}">
        <p14:creationId xmlns:p14="http://schemas.microsoft.com/office/powerpoint/2010/main" val="2882767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Picture and Gradient Fills to a Text Box</a:t>
            </a:r>
          </a:p>
        </p:txBody>
      </p:sp>
      <p:sp>
        <p:nvSpPr>
          <p:cNvPr id="3" name="Text Placeholder 2"/>
          <p:cNvSpPr>
            <a:spLocks noGrp="1"/>
          </p:cNvSpPr>
          <p:nvPr>
            <p:ph type="body" idx="1"/>
          </p:nvPr>
        </p:nvSpPr>
        <p:spPr/>
        <p:txBody>
          <a:bodyPr/>
          <a:lstStyle/>
          <a:p>
            <a:pPr lvl="1" rtl="0">
              <a:lnSpc>
                <a:spcPct val="90000"/>
              </a:lnSpc>
              <a:buFont typeface="+mj-lt"/>
              <a:buAutoNum type="arabicPeriod" startAt="7"/>
            </a:pPr>
            <a:r>
              <a:rPr lang="cs-CZ" sz="2000" b="0" i="0" u="none" strike="noStrike" baseline="0" smtClean="0">
                <a:latin typeface="Segoe"/>
                <a:ea typeface="ＭＳ ゴシック"/>
              </a:rPr>
              <a:t>Click or hover the </a:t>
            </a:r>
            <a:br>
              <a:rPr lang="cs-CZ" sz="2000" b="0" i="0" u="none" strike="noStrike" baseline="0" smtClean="0">
                <a:latin typeface="Segoe"/>
                <a:ea typeface="ＭＳ ゴシック"/>
              </a:rPr>
            </a:br>
            <a:r>
              <a:rPr lang="cs-CZ" sz="2000" b="0" i="0" u="none" strike="noStrike" baseline="0" smtClean="0">
                <a:latin typeface="Segoe"/>
                <a:ea typeface="ＭＳ ゴシック"/>
              </a:rPr>
              <a:t>mouse over </a:t>
            </a:r>
            <a:r>
              <a:rPr lang="cs-CZ" sz="2000" b="1" i="0" u="none" strike="noStrike" baseline="0" smtClean="0">
                <a:latin typeface="Segoe"/>
                <a:ea typeface="ＭＳ ゴシック"/>
              </a:rPr>
              <a:t>Gradient</a:t>
            </a:r>
            <a:r>
              <a:rPr lang="cs-CZ" sz="2000" b="0" i="0" u="none" strike="noStrike" baseline="0" smtClean="0">
                <a:latin typeface="Segoe"/>
                <a:ea typeface="ＭＳ ゴシック"/>
              </a:rPr>
              <a:t>. </a:t>
            </a:r>
            <a:br>
              <a:rPr lang="cs-CZ" sz="2000" b="0" i="0" u="none" strike="noStrike" baseline="0" smtClean="0">
                <a:latin typeface="Segoe"/>
                <a:ea typeface="ＭＳ ゴシック"/>
              </a:rPr>
            </a:br>
            <a:r>
              <a:rPr lang="cs-CZ" sz="2000" b="0" i="0" u="none" strike="noStrike" baseline="0" smtClean="0">
                <a:latin typeface="Segoe"/>
                <a:ea typeface="ＭＳ ゴシック"/>
              </a:rPr>
              <a:t>A menu of gradient </a:t>
            </a:r>
            <a:br>
              <a:rPr lang="cs-CZ" sz="2000" b="0" i="0" u="none" strike="noStrike" baseline="0" smtClean="0">
                <a:latin typeface="Segoe"/>
                <a:ea typeface="ＭＳ ゴシック"/>
              </a:rPr>
            </a:br>
            <a:r>
              <a:rPr lang="cs-CZ" sz="2000" b="0" i="0" u="none" strike="noStrike" baseline="0" smtClean="0">
                <a:latin typeface="Segoe"/>
                <a:ea typeface="ＭＳ ゴシック"/>
              </a:rPr>
              <a:t>presets appears.</a:t>
            </a:r>
          </a:p>
          <a:p>
            <a:pPr lvl="1" rtl="0">
              <a:lnSpc>
                <a:spcPct val="90000"/>
              </a:lnSpc>
              <a:buAutoNum type="arabicPeriod" startAt="7"/>
            </a:pP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Linear Right</a:t>
            </a:r>
            <a:r>
              <a:rPr lang="cs-CZ" sz="2000" b="0" i="0" u="none" strike="noStrike" baseline="0" smtClean="0">
                <a:latin typeface="Segoe"/>
                <a:ea typeface="ＭＳ ゴシック"/>
              </a:rPr>
              <a:t> </a:t>
            </a:r>
            <a:br>
              <a:rPr lang="cs-CZ" sz="2000" b="0" i="0" u="none" strike="noStrike" baseline="0" smtClean="0">
                <a:latin typeface="Segoe"/>
                <a:ea typeface="ＭＳ ゴシック"/>
              </a:rPr>
            </a:br>
            <a:r>
              <a:rPr lang="cs-CZ" sz="2000" b="0" i="0" u="none" strike="noStrike" baseline="0" smtClean="0">
                <a:latin typeface="Segoe"/>
                <a:ea typeface="ＭＳ ゴシック"/>
              </a:rPr>
              <a:t>sample in the Light </a:t>
            </a:r>
            <a:br>
              <a:rPr lang="cs-CZ" sz="2000" b="0" i="0" u="none" strike="noStrike" baseline="0" smtClean="0">
                <a:latin typeface="Segoe"/>
                <a:ea typeface="ＭＳ ゴシック"/>
              </a:rPr>
            </a:br>
            <a:r>
              <a:rPr lang="cs-CZ" sz="2000" b="0" i="0" u="none" strike="noStrike" baseline="0" smtClean="0">
                <a:latin typeface="Segoe"/>
                <a:ea typeface="ＭＳ ゴシック"/>
              </a:rPr>
              <a:t>Variations section </a:t>
            </a:r>
            <a:br>
              <a:rPr lang="cs-CZ" sz="2000" b="0" i="0" u="none" strike="noStrike" baseline="0" smtClean="0">
                <a:latin typeface="Segoe"/>
                <a:ea typeface="ＭＳ ゴシック"/>
              </a:rPr>
            </a:br>
            <a:r>
              <a:rPr lang="cs-CZ" sz="2000" b="0" i="0" u="none" strike="noStrike" baseline="0" smtClean="0">
                <a:latin typeface="Segoe"/>
                <a:ea typeface="ＭＳ ゴシック"/>
              </a:rPr>
              <a:t>(right). To determine </a:t>
            </a:r>
            <a:br>
              <a:rPr lang="cs-CZ" sz="2000" b="0" i="0" u="none" strike="noStrike" baseline="0" smtClean="0">
                <a:latin typeface="Segoe"/>
                <a:ea typeface="ＭＳ ゴシック"/>
              </a:rPr>
            </a:br>
            <a:r>
              <a:rPr lang="cs-CZ" sz="2000" b="0" i="0" u="none" strike="noStrike" baseline="0" smtClean="0">
                <a:latin typeface="Segoe"/>
                <a:ea typeface="ＭＳ ゴシック"/>
              </a:rPr>
              <a:t>the name of a sample, </a:t>
            </a:r>
            <a:br>
              <a:rPr lang="cs-CZ" sz="2000" b="0" i="0" u="none" strike="noStrike" baseline="0" smtClean="0">
                <a:latin typeface="Segoe"/>
                <a:ea typeface="ＭＳ ゴシック"/>
              </a:rPr>
            </a:br>
            <a:r>
              <a:rPr lang="cs-CZ" sz="2000" b="0" i="0" u="none" strike="noStrike" baseline="0" smtClean="0">
                <a:latin typeface="Segoe"/>
                <a:ea typeface="ＭＳ ゴシック"/>
              </a:rPr>
              <a:t>hover the mouse point </a:t>
            </a:r>
            <a:br>
              <a:rPr lang="cs-CZ" sz="2000" b="0" i="0" u="none" strike="noStrike" baseline="0" smtClean="0">
                <a:latin typeface="Segoe"/>
                <a:ea typeface="ＭＳ ゴシック"/>
              </a:rPr>
            </a:br>
            <a:r>
              <a:rPr lang="cs-CZ" sz="2000" b="0" i="0" u="none" strike="noStrike" baseline="0" smtClean="0">
                <a:latin typeface="Segoe"/>
                <a:ea typeface="ＭＳ ゴシック"/>
              </a:rPr>
              <a:t>over each so a </a:t>
            </a:r>
            <a:br>
              <a:rPr lang="cs-CZ" sz="2000" b="0" i="0" u="none" strike="noStrike" baseline="0" smtClean="0">
                <a:latin typeface="Segoe"/>
                <a:ea typeface="ＭＳ ゴシック"/>
              </a:rPr>
            </a:br>
            <a:r>
              <a:rPr lang="cs-CZ" sz="2000" b="0" i="0" u="none" strike="noStrike" baseline="0" smtClean="0">
                <a:latin typeface="Segoe"/>
                <a:ea typeface="ＭＳ ゴシック"/>
              </a:rPr>
              <a:t>ScreenTip appears </a:t>
            </a:r>
            <a:br>
              <a:rPr lang="cs-CZ" sz="2000" b="0" i="0" u="none" strike="noStrike" baseline="0" smtClean="0">
                <a:latin typeface="Segoe"/>
                <a:ea typeface="ＭＳ ゴシック"/>
              </a:rPr>
            </a:br>
            <a:r>
              <a:rPr lang="cs-CZ" sz="2000" b="0" i="0" u="none" strike="noStrike" baseline="0" smtClean="0">
                <a:latin typeface="Segoe"/>
                <a:ea typeface="ＭＳ ゴシック"/>
              </a:rPr>
              <a:t>with its name.</a:t>
            </a:r>
          </a:p>
          <a:p>
            <a:pPr lvl="1" rtl="0">
              <a:lnSpc>
                <a:spcPct val="90000"/>
              </a:lnSpc>
              <a:buAutoNum type="arabicPeriod" startAt="7"/>
            </a:pPr>
            <a:r>
              <a:rPr lang="cs-CZ" sz="2000" b="0" i="0" u="none" strike="noStrike" baseline="0" smtClean="0">
                <a:latin typeface="Segoe"/>
                <a:ea typeface="ＭＳ ゴシック"/>
              </a:rPr>
              <a:t>On the Drawing Tools Format tab, click </a:t>
            </a:r>
            <a:r>
              <a:rPr lang="cs-CZ" sz="2000" b="1" i="0" u="none" strike="noStrike" baseline="0" smtClean="0">
                <a:latin typeface="Segoe"/>
                <a:ea typeface="ＭＳ ゴシック"/>
              </a:rPr>
              <a:t>Shape Fill</a:t>
            </a:r>
            <a:r>
              <a:rPr lang="cs-CZ" sz="2000" b="0" i="0" u="none" strike="noStrike" baseline="0" smtClean="0">
                <a:latin typeface="Segoe"/>
                <a:ea typeface="ＭＳ ゴシック"/>
              </a:rPr>
              <a:t>, click </a:t>
            </a:r>
            <a:r>
              <a:rPr lang="cs-CZ" sz="2000" b="1" i="0" u="none" strike="noStrike" baseline="0" smtClean="0">
                <a:latin typeface="Segoe"/>
                <a:ea typeface="ＭＳ ゴシック"/>
              </a:rPr>
              <a:t>Gradient</a:t>
            </a:r>
            <a:r>
              <a:rPr lang="cs-CZ" sz="2000" b="0" i="0" u="none" strike="noStrike" baseline="0" smtClean="0">
                <a:latin typeface="Segoe"/>
                <a:ea typeface="ＭＳ ゴシック"/>
              </a:rPr>
              <a:t>, and click </a:t>
            </a:r>
            <a:r>
              <a:rPr lang="cs-CZ" sz="2000" b="1" i="0" u="none" strike="noStrike" baseline="0" smtClean="0">
                <a:latin typeface="Segoe"/>
                <a:ea typeface="ＭＳ ゴシック"/>
              </a:rPr>
              <a:t>More Gradients</a:t>
            </a:r>
            <a:r>
              <a:rPr lang="cs-CZ" sz="2000" b="0" i="0" u="none" strike="noStrike" baseline="0" smtClean="0">
                <a:latin typeface="Segoe"/>
                <a:ea typeface="ＭＳ ゴシック"/>
              </a:rPr>
              <a:t>. The Format Shape task pane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pic>
        <p:nvPicPr>
          <p:cNvPr id="7" name="Picture 6" descr="03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24000"/>
            <a:ext cx="4569943" cy="3437467"/>
          </a:xfrm>
          <a:prstGeom prst="rect">
            <a:avLst/>
          </a:prstGeom>
        </p:spPr>
      </p:pic>
    </p:spTree>
    <p:extLst>
      <p:ext uri="{BB962C8B-B14F-4D97-AF65-F5344CB8AC3E}">
        <p14:creationId xmlns:p14="http://schemas.microsoft.com/office/powerpoint/2010/main" val="3439700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Picture and Gradient Fills to a Text Box</a:t>
            </a:r>
          </a:p>
        </p:txBody>
      </p:sp>
      <p:sp>
        <p:nvSpPr>
          <p:cNvPr id="3" name="Text Placeholder 2"/>
          <p:cNvSpPr>
            <a:spLocks noGrp="1"/>
          </p:cNvSpPr>
          <p:nvPr>
            <p:ph type="body" idx="1"/>
          </p:nvPr>
        </p:nvSpPr>
        <p:spPr/>
        <p:txBody>
          <a:bodyPr/>
          <a:lstStyle/>
          <a:p>
            <a:pPr lvl="1" rtl="0">
              <a:buFont typeface="+mj-lt"/>
              <a:buAutoNum type="arabicPeriod" startAt="10"/>
            </a:pPr>
            <a:r>
              <a:rPr lang="cs-CZ" b="0" i="0" u="none" strike="noStrike" baseline="0" smtClean="0">
                <a:latin typeface="Segoe"/>
                <a:ea typeface="ＭＳ ゴシック"/>
              </a:rPr>
              <a:t>Click the </a:t>
            </a:r>
            <a:r>
              <a:rPr lang="cs-CZ" b="1" i="0" u="none" strike="noStrike" baseline="0" smtClean="0">
                <a:latin typeface="Segoe"/>
                <a:ea typeface="ＭＳ ゴシック"/>
              </a:rPr>
              <a:t>Color</a:t>
            </a:r>
            <a:r>
              <a:rPr lang="cs-CZ" b="0" i="0" u="none" strike="noStrike" baseline="0" smtClean="0">
                <a:latin typeface="Segoe"/>
                <a:ea typeface="ＭＳ ゴシック"/>
              </a:rPr>
              <a:t> button in the </a:t>
            </a:r>
            <a:br>
              <a:rPr lang="cs-CZ" b="0" i="0" u="none" strike="noStrike" baseline="0" smtClean="0">
                <a:latin typeface="Segoe"/>
                <a:ea typeface="ＭＳ ゴシック"/>
              </a:rPr>
            </a:br>
            <a:r>
              <a:rPr lang="cs-CZ" b="0" i="0" u="none" strike="noStrike" baseline="0" smtClean="0">
                <a:latin typeface="Segoe"/>
                <a:ea typeface="ＭＳ ゴシック"/>
              </a:rPr>
              <a:t>task pane, and click </a:t>
            </a:r>
            <a:r>
              <a:rPr lang="cs-CZ" b="1" i="0" u="none" strike="noStrike" baseline="0" smtClean="0">
                <a:latin typeface="Segoe"/>
                <a:ea typeface="ＭＳ ゴシック"/>
              </a:rPr>
              <a:t>Dark Red</a:t>
            </a:r>
            <a:r>
              <a:rPr lang="cs-CZ" b="0" i="0" u="none" strike="noStrike" baseline="0" smtClean="0">
                <a:latin typeface="Times New Roman"/>
                <a:ea typeface="ＭＳ ゴシック"/>
              </a:rPr>
              <a:t>,</a:t>
            </a:r>
            <a:r>
              <a:rPr lang="cs-CZ" b="1" i="0" u="none" strike="noStrike" baseline="0" smtClean="0">
                <a:latin typeface="Segoe"/>
                <a:ea typeface="ＭＳ ゴシック"/>
              </a:rPr>
              <a:t> </a:t>
            </a:r>
            <a:br>
              <a:rPr lang="cs-CZ" b="1" i="0" u="none" strike="noStrike" baseline="0" smtClean="0">
                <a:latin typeface="Segoe"/>
                <a:ea typeface="ＭＳ ゴシック"/>
              </a:rPr>
            </a:br>
            <a:r>
              <a:rPr lang="cs-CZ" b="1" i="0" u="none" strike="noStrike" baseline="0" smtClean="0">
                <a:latin typeface="Segoe"/>
                <a:ea typeface="ＭＳ ゴシック"/>
              </a:rPr>
              <a:t>Accent 2</a:t>
            </a:r>
            <a:r>
              <a:rPr lang="cs-CZ" b="0" i="0" u="none" strike="noStrike" baseline="0" smtClean="0">
                <a:latin typeface="Times New Roman"/>
                <a:ea typeface="ＭＳ ゴシック"/>
              </a:rPr>
              <a:t>.</a:t>
            </a:r>
          </a:p>
          <a:p>
            <a:pPr lvl="1" rtl="0">
              <a:buAutoNum type="arabicPeriod" startAt="10"/>
            </a:pPr>
            <a:r>
              <a:rPr lang="cs-CZ" b="0" i="0" u="none" strike="noStrike" baseline="0" smtClean="0">
                <a:latin typeface="Segoe"/>
                <a:ea typeface="ＭＳ ゴシック"/>
              </a:rPr>
              <a:t>Drag the </a:t>
            </a:r>
            <a:r>
              <a:rPr lang="cs-CZ" b="1" i="0" u="none" strike="noStrike" baseline="0" smtClean="0">
                <a:latin typeface="Segoe"/>
                <a:ea typeface="ＭＳ ゴシック"/>
              </a:rPr>
              <a:t>center stop</a:t>
            </a:r>
            <a:r>
              <a:rPr lang="cs-CZ" b="0" i="0" u="none" strike="noStrike" baseline="0" smtClean="0">
                <a:latin typeface="Segoe"/>
                <a:ea typeface="ＭＳ ゴシック"/>
              </a:rPr>
              <a:t> on the </a:t>
            </a:r>
            <a:br>
              <a:rPr lang="cs-CZ" b="0" i="0" u="none" strike="noStrike" baseline="0" smtClean="0">
                <a:latin typeface="Segoe"/>
                <a:ea typeface="ＭＳ ゴシック"/>
              </a:rPr>
            </a:br>
            <a:r>
              <a:rPr lang="cs-CZ" b="0" i="0" u="none" strike="noStrike" baseline="0" smtClean="0">
                <a:latin typeface="Segoe"/>
                <a:ea typeface="ＭＳ ゴシック"/>
              </a:rPr>
              <a:t>Gradient Stops bar until the </a:t>
            </a:r>
            <a:br>
              <a:rPr lang="cs-CZ" b="0" i="0" u="none" strike="noStrike" baseline="0" smtClean="0">
                <a:latin typeface="Segoe"/>
                <a:ea typeface="ＭＳ ゴシック"/>
              </a:rPr>
            </a:br>
            <a:r>
              <a:rPr lang="cs-CZ" b="0" i="0" u="none" strike="noStrike" baseline="0" smtClean="0">
                <a:latin typeface="Segoe"/>
                <a:ea typeface="ＭＳ ゴシック"/>
              </a:rPr>
              <a:t>value in the Position box reads </a:t>
            </a:r>
            <a:br>
              <a:rPr lang="cs-CZ" b="0" i="0" u="none" strike="noStrike" baseline="0" smtClean="0">
                <a:latin typeface="Segoe"/>
                <a:ea typeface="ＭＳ ゴシック"/>
              </a:rPr>
            </a:br>
            <a:r>
              <a:rPr lang="cs-CZ" b="0" i="0" u="none" strike="noStrike" baseline="0" smtClean="0">
                <a:latin typeface="Segoe"/>
                <a:ea typeface="ＭＳ ゴシック"/>
              </a:rPr>
              <a:t>25 (right).</a:t>
            </a:r>
          </a:p>
          <a:p>
            <a:pPr lvl="1" rtl="0">
              <a:buAutoNum type="arabicPeriod" startAt="10"/>
            </a:pPr>
            <a:r>
              <a:rPr lang="cs-CZ" b="0" i="0" u="none" strike="noStrike" baseline="0" smtClean="0">
                <a:latin typeface="Segoe"/>
                <a:ea typeface="ＭＳ ゴシック"/>
              </a:rPr>
              <a:t>Click </a:t>
            </a:r>
            <a:r>
              <a:rPr lang="cs-CZ" b="1" i="0" u="none" strike="noStrike" baseline="0" smtClean="0">
                <a:latin typeface="Segoe"/>
                <a:ea typeface="ＭＳ ゴシック"/>
              </a:rPr>
              <a:t>Close</a:t>
            </a:r>
            <a:r>
              <a:rPr lang="cs-CZ" b="0" i="0" u="none" strike="noStrike" baseline="0" smtClean="0">
                <a:latin typeface="Segoe"/>
                <a:ea typeface="ＭＳ ゴシック"/>
              </a:rPr>
              <a:t> to close the dialog </a:t>
            </a:r>
            <a:br>
              <a:rPr lang="cs-CZ" b="0" i="0" u="none" strike="noStrike" baseline="0" smtClean="0">
                <a:latin typeface="Segoe"/>
                <a:ea typeface="ＭＳ ゴシック"/>
              </a:rPr>
            </a:br>
            <a:r>
              <a:rPr lang="cs-CZ" b="0" i="0" u="none" strike="noStrike" baseline="0" smtClean="0">
                <a:latin typeface="Segoe"/>
                <a:ea typeface="ＭＳ ゴシック"/>
              </a:rPr>
              <a:t>box.</a:t>
            </a:r>
          </a:p>
          <a:p>
            <a:pPr lvl="1" rtl="0">
              <a:buAutoNum type="arabicPeriod" startAt="10"/>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a:t>
            </a:r>
            <a:br>
              <a:rPr lang="cs-CZ" b="0" i="0" u="none" strike="noStrike" baseline="0" smtClean="0">
                <a:latin typeface="Segoe"/>
                <a:ea typeface="ＭＳ ゴシック"/>
              </a:rPr>
            </a:br>
            <a:r>
              <a:rPr lang="cs-CZ" b="0" i="0" u="none" strike="noStrike" baseline="0" smtClean="0">
                <a:latin typeface="Segoe"/>
                <a:ea typeface="ＭＳ ゴシック"/>
              </a:rPr>
              <a:t>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pic>
        <p:nvPicPr>
          <p:cNvPr id="7" name="Picture 6" descr="03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600200"/>
            <a:ext cx="3207124" cy="4114800"/>
          </a:xfrm>
          <a:prstGeom prst="rect">
            <a:avLst/>
          </a:prstGeom>
        </p:spPr>
      </p:pic>
    </p:spTree>
    <p:extLst>
      <p:ext uri="{BB962C8B-B14F-4D97-AF65-F5344CB8AC3E}">
        <p14:creationId xmlns:p14="http://schemas.microsoft.com/office/powerpoint/2010/main" val="39756843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Texture and Pattern Fills to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On slide 2, click the </a:t>
            </a:r>
            <a:r>
              <a:rPr lang="cs-CZ" b="1" i="0" u="none" strike="noStrike" baseline="0" smtClean="0">
                <a:latin typeface="Segoe"/>
                <a:ea typeface="ＭＳ ゴシック"/>
              </a:rPr>
              <a:t>Text Box</a:t>
            </a:r>
            <a:r>
              <a:rPr lang="cs-CZ" b="0" i="0" u="none" strike="noStrike" baseline="0" smtClean="0">
                <a:latin typeface="Segoe"/>
                <a:ea typeface="ＭＳ ゴシック"/>
              </a:rPr>
              <a:t> button on the Insert tab, and drag to </a:t>
            </a:r>
            <a:r>
              <a:rPr lang="cs-CZ" b="1" i="0" u="none" strike="noStrike" baseline="0" smtClean="0">
                <a:latin typeface="Segoe"/>
                <a:ea typeface="ＭＳ ゴシック"/>
              </a:rPr>
              <a:t>draw a new text box</a:t>
            </a:r>
            <a:r>
              <a:rPr lang="cs-CZ" b="0" i="0" u="none" strike="noStrike" baseline="0" smtClean="0">
                <a:latin typeface="Segoe"/>
                <a:ea typeface="ＭＳ ゴシック"/>
              </a:rPr>
              <a:t> to the right of the existing one, approximately 4.5” in width.</a:t>
            </a:r>
          </a:p>
          <a:p>
            <a:pPr lvl="1" rtl="0"/>
            <a:r>
              <a:rPr lang="cs-CZ" b="0" i="0" u="none" strike="noStrike" baseline="0" smtClean="0">
                <a:latin typeface="Segoe"/>
                <a:ea typeface="ＭＳ ゴシック"/>
              </a:rPr>
              <a:t>In the new text box, type the following: </a:t>
            </a:r>
            <a:r>
              <a:rPr lang="cs-CZ" b="1" i="0" u="none" strike="noStrike" baseline="0" smtClean="0">
                <a:latin typeface="Segoe"/>
                <a:ea typeface="ＭＳ ゴシック"/>
              </a:rPr>
              <a:t>Each division makes a unique and valuable contribution to the organization.</a:t>
            </a:r>
          </a:p>
          <a:p>
            <a:pPr lvl="1"/>
            <a:r>
              <a:rPr lang="cs-CZ">
                <a:latin typeface="Segoe"/>
                <a:ea typeface="ＭＳ ゴシック"/>
              </a:rPr>
              <a:t>Select the </a:t>
            </a:r>
            <a:r>
              <a:rPr lang="cs-CZ" b="1">
                <a:latin typeface="Segoe"/>
                <a:ea typeface="ＭＳ ゴシック"/>
              </a:rPr>
              <a:t>new text box</a:t>
            </a:r>
            <a:r>
              <a:rPr lang="cs-CZ">
                <a:latin typeface="Segoe"/>
                <a:ea typeface="ＭＳ ゴシック"/>
              </a:rPr>
              <a:t>, and on the Drawing Tools Format tab, click </a:t>
            </a:r>
            <a:r>
              <a:rPr lang="cs-CZ" b="1">
                <a:latin typeface="Segoe"/>
                <a:ea typeface="ＭＳ ゴシック"/>
              </a:rPr>
              <a:t>Shape Fill</a:t>
            </a:r>
            <a:r>
              <a:rPr lang="cs-CZ">
                <a:latin typeface="Segoe"/>
                <a:ea typeface="ＭＳ ゴシック"/>
              </a:rPr>
              <a:t>, and hover the </a:t>
            </a:r>
            <a:r>
              <a:rPr lang="cs-CZ" b="1">
                <a:latin typeface="Segoe"/>
                <a:ea typeface="ＭＳ ゴシック"/>
              </a:rPr>
              <a:t>mouse pointer over Texture</a:t>
            </a:r>
            <a:r>
              <a:rPr lang="cs-CZ">
                <a:latin typeface="Segoe"/>
                <a:ea typeface="ＭＳ ゴシック"/>
              </a:rPr>
              <a:t> in the menu that appears.</a:t>
            </a:r>
          </a:p>
          <a:p>
            <a:pPr lvl="1" rtl="0"/>
            <a:endParaRPr lang="cs-CZ" b="1"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spTree>
    <p:extLst>
      <p:ext uri="{BB962C8B-B14F-4D97-AF65-F5344CB8AC3E}">
        <p14:creationId xmlns:p14="http://schemas.microsoft.com/office/powerpoint/2010/main" val="4278481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Texture and Pattern Fills to a Text Box</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Click the </a:t>
            </a:r>
            <a:r>
              <a:rPr lang="cs-CZ" b="1" i="0" u="none" strike="noStrike" baseline="0" smtClean="0">
                <a:latin typeface="Segoe"/>
                <a:ea typeface="ＭＳ ゴシック"/>
              </a:rPr>
              <a:t>Papyrus</a:t>
            </a:r>
            <a:r>
              <a:rPr lang="cs-CZ" b="0" i="0" u="none" strike="noStrike" baseline="0" smtClean="0">
                <a:latin typeface="Segoe"/>
                <a:ea typeface="ＭＳ ゴシック"/>
              </a:rPr>
              <a:t> texture. To locate the correct texture, hover the </a:t>
            </a:r>
            <a:r>
              <a:rPr lang="cs-CZ" b="1" i="0" u="none" strike="noStrike" baseline="0" smtClean="0">
                <a:latin typeface="Segoe"/>
                <a:ea typeface="ＭＳ ゴシック"/>
              </a:rPr>
              <a:t>mouse pointer over each texture</a:t>
            </a:r>
            <a:r>
              <a:rPr lang="cs-CZ" b="0" i="0" u="none" strike="noStrike" baseline="0" smtClean="0">
                <a:latin typeface="Segoe"/>
                <a:ea typeface="ＭＳ ゴシック"/>
              </a:rPr>
              <a:t> to display the balloon or callout (below).  It is applied to the text box.</a:t>
            </a:r>
          </a:p>
          <a:p>
            <a:pPr lvl="1">
              <a:buFont typeface="+mj-lt"/>
              <a:buAutoNum type="arabicPeriod" startAt="4"/>
            </a:pPr>
            <a:r>
              <a:rPr lang="cs-CZ">
                <a:latin typeface="Segoe"/>
                <a:ea typeface="ＭＳ ゴシック"/>
              </a:rPr>
              <a:t>On slide 3, select </a:t>
            </a:r>
            <a:br>
              <a:rPr lang="cs-CZ">
                <a:latin typeface="Segoe"/>
                <a:ea typeface="ＭＳ ゴシック"/>
              </a:rPr>
            </a:br>
            <a:r>
              <a:rPr lang="cs-CZ">
                <a:latin typeface="Segoe"/>
                <a:ea typeface="ＭＳ ゴシック"/>
              </a:rPr>
              <a:t>the </a:t>
            </a:r>
            <a:r>
              <a:rPr lang="cs-CZ" b="1">
                <a:latin typeface="Segoe"/>
                <a:ea typeface="ＭＳ ゴシック"/>
              </a:rPr>
              <a:t>text box </a:t>
            </a:r>
            <a:br>
              <a:rPr lang="cs-CZ" b="1">
                <a:latin typeface="Segoe"/>
                <a:ea typeface="ＭＳ ゴシック"/>
              </a:rPr>
            </a:br>
            <a:r>
              <a:rPr lang="cs-CZ" b="1">
                <a:latin typeface="Segoe"/>
                <a:ea typeface="ＭＳ ゴシック"/>
              </a:rPr>
              <a:t>containing the </a:t>
            </a:r>
            <a:br>
              <a:rPr lang="cs-CZ" b="1">
                <a:latin typeface="Segoe"/>
                <a:ea typeface="ＭＳ ゴシック"/>
              </a:rPr>
            </a:br>
            <a:r>
              <a:rPr lang="cs-CZ" b="1">
                <a:latin typeface="Segoe"/>
                <a:ea typeface="ＭＳ ゴシック"/>
              </a:rPr>
              <a:t>bulleted list</a:t>
            </a:r>
            <a:r>
              <a:rPr lang="cs-CZ">
                <a:latin typeface="Times New Roman"/>
                <a:ea typeface="ＭＳ ゴシック"/>
              </a:rPr>
              <a:t>.</a:t>
            </a:r>
          </a:p>
          <a:p>
            <a:pPr lvl="1" rtl="0">
              <a:buFont typeface="+mj-lt"/>
              <a:buAutoNum type="arabicPeriod" startAt="4"/>
            </a:pPr>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pic>
        <p:nvPicPr>
          <p:cNvPr id="7" name="Picture 6" descr="03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667000"/>
            <a:ext cx="5080000" cy="3287059"/>
          </a:xfrm>
          <a:prstGeom prst="rect">
            <a:avLst/>
          </a:prstGeom>
        </p:spPr>
      </p:pic>
    </p:spTree>
    <p:extLst>
      <p:ext uri="{BB962C8B-B14F-4D97-AF65-F5344CB8AC3E}">
        <p14:creationId xmlns:p14="http://schemas.microsoft.com/office/powerpoint/2010/main" val="4099122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Texture and Pattern Fills to a Text Box</a:t>
            </a:r>
          </a:p>
        </p:txBody>
      </p:sp>
      <p:sp>
        <p:nvSpPr>
          <p:cNvPr id="3" name="Text Placeholder 2"/>
          <p:cNvSpPr>
            <a:spLocks noGrp="1"/>
          </p:cNvSpPr>
          <p:nvPr>
            <p:ph type="body" idx="1"/>
          </p:nvPr>
        </p:nvSpPr>
        <p:spPr/>
        <p:txBody>
          <a:bodyPr/>
          <a:lstStyle/>
          <a:p>
            <a:pPr lvl="1" rtl="0">
              <a:buFont typeface="+mj-lt"/>
              <a:buAutoNum type="arabicPeriod" startAt="6"/>
            </a:pPr>
            <a:r>
              <a:rPr lang="cs-CZ" b="0" i="0" u="none" strike="noStrike" baseline="0" smtClean="0">
                <a:latin typeface="Segoe"/>
                <a:ea typeface="ＭＳ ゴシック"/>
              </a:rPr>
              <a:t>Right-click the </a:t>
            </a:r>
            <a:r>
              <a:rPr lang="cs-CZ" b="1" i="0" u="none" strike="noStrike" baseline="0" smtClean="0">
                <a:latin typeface="Segoe"/>
                <a:ea typeface="ＭＳ ゴシック"/>
              </a:rPr>
              <a:t>text box’s border</a:t>
            </a:r>
            <a:r>
              <a:rPr lang="cs-CZ" b="0" i="0" u="none" strike="noStrike" baseline="0" smtClean="0">
                <a:latin typeface="Segoe"/>
                <a:ea typeface="ＭＳ ゴシック"/>
              </a:rPr>
              <a:t> to activate the shortcut menu</a:t>
            </a:r>
            <a:r>
              <a:rPr lang="cs-CZ" b="1" i="0" u="none" strike="noStrike" baseline="0" smtClean="0">
                <a:latin typeface="Segoe"/>
                <a:ea typeface="ＭＳ ゴシック"/>
              </a:rPr>
              <a:t> </a:t>
            </a:r>
            <a:r>
              <a:rPr lang="cs-CZ" b="0" i="0" u="none" strike="noStrike" baseline="0" smtClean="0">
                <a:latin typeface="Segoe"/>
                <a:ea typeface="ＭＳ ゴシック"/>
              </a:rPr>
              <a:t>and click </a:t>
            </a:r>
            <a:r>
              <a:rPr lang="cs-CZ" b="1" i="0" u="none" strike="noStrike" baseline="0" smtClean="0">
                <a:latin typeface="Segoe"/>
                <a:ea typeface="ＭＳ ゴシック"/>
              </a:rPr>
              <a:t>Format Shape</a:t>
            </a:r>
            <a:r>
              <a:rPr lang="cs-CZ" b="0" i="0" u="none" strike="noStrike" baseline="0" smtClean="0">
                <a:latin typeface="Segoe"/>
                <a:ea typeface="ＭＳ ゴシック"/>
              </a:rPr>
              <a:t>. The Format Shape task pane opens.</a:t>
            </a:r>
          </a:p>
          <a:p>
            <a:pPr lvl="1" rtl="0">
              <a:buAutoNum type="arabicPeriod" startAt="6"/>
            </a:pPr>
            <a:r>
              <a:rPr lang="cs-CZ" b="0" i="0" u="none" strike="noStrike" baseline="0" smtClean="0">
                <a:latin typeface="Segoe"/>
                <a:ea typeface="ＭＳ ゴシック"/>
              </a:rPr>
              <a:t>Click </a:t>
            </a:r>
            <a:r>
              <a:rPr lang="cs-CZ" b="1" i="0" u="none" strike="noStrike" baseline="0" smtClean="0">
                <a:latin typeface="Segoe"/>
                <a:ea typeface="ＭＳ ゴシック"/>
              </a:rPr>
              <a:t>Pattern Fill</a:t>
            </a:r>
            <a:r>
              <a:rPr lang="cs-CZ" b="0" i="0" u="none" strike="noStrike" baseline="0" smtClean="0">
                <a:latin typeface="Segoe"/>
                <a:ea typeface="ＭＳ ゴシック"/>
              </a:rPr>
              <a:t>. A selection of patterns appears.</a:t>
            </a:r>
          </a:p>
          <a:p>
            <a:pPr lvl="1" rtl="0">
              <a:buAutoNum type="arabicPeriod" startAt="6"/>
            </a:pPr>
            <a:r>
              <a:rPr lang="cs-CZ" b="0" i="0" u="none" strike="noStrike" baseline="0" smtClean="0">
                <a:latin typeface="Segoe"/>
                <a:ea typeface="ＭＳ ゴシック"/>
              </a:rPr>
              <a:t>Click the </a:t>
            </a:r>
            <a:r>
              <a:rPr lang="cs-CZ" b="1" i="0" u="none" strike="noStrike" baseline="0" smtClean="0">
                <a:latin typeface="Segoe"/>
                <a:ea typeface="ＭＳ ゴシック"/>
              </a:rPr>
              <a:t>Light Downward Diagonal</a:t>
            </a:r>
            <a:r>
              <a:rPr lang="cs-CZ" b="0" i="0" u="none" strike="noStrike" baseline="0" smtClean="0">
                <a:latin typeface="Segoe"/>
                <a:ea typeface="ＭＳ ゴシック"/>
              </a:rPr>
              <a:t> pattern (first pattern in third row).</a:t>
            </a:r>
          </a:p>
          <a:p>
            <a:pPr lvl="1" rtl="0">
              <a:buAutoNum type="arabicPeriod" startAt="6"/>
            </a:pPr>
            <a:r>
              <a:rPr lang="cs-CZ" b="0" i="0" u="none" strike="noStrike" baseline="0" smtClean="0">
                <a:latin typeface="Segoe"/>
                <a:ea typeface="ＭＳ ゴシック"/>
              </a:rPr>
              <a:t>Click the </a:t>
            </a:r>
            <a:r>
              <a:rPr lang="cs-CZ" b="1" i="0" u="none" strike="noStrike" baseline="0" smtClean="0">
                <a:latin typeface="Segoe"/>
                <a:ea typeface="ＭＳ ゴシック"/>
              </a:rPr>
              <a:t>Foreground </a:t>
            </a:r>
            <a:r>
              <a:rPr lang="cs-CZ" b="0" i="0" u="none" strike="noStrike" baseline="0" smtClean="0">
                <a:latin typeface="Segoe"/>
                <a:ea typeface="ＭＳ ゴシック"/>
              </a:rPr>
              <a:t>button to browse for a color.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spTree>
    <p:extLst>
      <p:ext uri="{BB962C8B-B14F-4D97-AF65-F5344CB8AC3E}">
        <p14:creationId xmlns:p14="http://schemas.microsoft.com/office/powerpoint/2010/main" val="4194376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Apply Texture and Pattern Fills to a Text Box</a:t>
            </a:r>
          </a:p>
        </p:txBody>
      </p:sp>
      <p:sp>
        <p:nvSpPr>
          <p:cNvPr id="3" name="Text Placeholder 2"/>
          <p:cNvSpPr>
            <a:spLocks noGrp="1"/>
          </p:cNvSpPr>
          <p:nvPr>
            <p:ph type="body" idx="1"/>
          </p:nvPr>
        </p:nvSpPr>
        <p:spPr/>
        <p:txBody>
          <a:bodyPr/>
          <a:lstStyle/>
          <a:p>
            <a:pPr lvl="1" rtl="0">
              <a:buFont typeface="+mj-lt"/>
              <a:buAutoNum type="arabicPeriod" startAt="10"/>
            </a:pPr>
            <a:r>
              <a:rPr lang="cs-CZ" b="0" i="0" u="none" strike="noStrike" baseline="0" smtClean="0">
                <a:latin typeface="Segoe"/>
                <a:ea typeface="ＭＳ ゴシック"/>
              </a:rPr>
              <a:t>Click </a:t>
            </a:r>
            <a:r>
              <a:rPr lang="cs-CZ" b="1" i="0" u="none" strike="noStrike" baseline="0" smtClean="0">
                <a:latin typeface="Segoe"/>
                <a:ea typeface="ＭＳ ゴシック"/>
              </a:rPr>
              <a:t>Brown, Accent 6</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(right). The new fill </a:t>
            </a:r>
            <a:br>
              <a:rPr lang="cs-CZ" b="0" i="0" u="none" strike="noStrike" baseline="0" smtClean="0">
                <a:latin typeface="Segoe"/>
                <a:ea typeface="ＭＳ ゴシック"/>
              </a:rPr>
            </a:br>
            <a:r>
              <a:rPr lang="cs-CZ" b="0" i="0" u="none" strike="noStrike" baseline="0" smtClean="0">
                <a:latin typeface="Segoe"/>
                <a:ea typeface="ＭＳ ゴシック"/>
              </a:rPr>
              <a:t>appears in the text box.</a:t>
            </a:r>
          </a:p>
          <a:p>
            <a:pPr lvl="1" rtl="0">
              <a:buAutoNum type="arabicPeriod" startAt="10"/>
            </a:pPr>
            <a:r>
              <a:rPr lang="cs-CZ" b="0" i="0" u="none" strike="noStrike" baseline="0" smtClean="0">
                <a:latin typeface="Segoe"/>
                <a:ea typeface="ＭＳ ゴシック"/>
              </a:rPr>
              <a:t>Click </a:t>
            </a:r>
            <a:r>
              <a:rPr lang="cs-CZ" b="1" i="0" u="none" strike="noStrike" baseline="0" smtClean="0">
                <a:latin typeface="Segoe"/>
                <a:ea typeface="ＭＳ ゴシック"/>
              </a:rPr>
              <a:t>Close (X)</a:t>
            </a:r>
            <a:r>
              <a:rPr lang="cs-CZ" b="0" i="0" u="none" strike="noStrike" baseline="0" smtClean="0">
                <a:latin typeface="Segoe"/>
                <a:ea typeface="ＭＳ ゴシック"/>
              </a:rPr>
              <a:t> to close </a:t>
            </a:r>
            <a:br>
              <a:rPr lang="cs-CZ" b="0" i="0" u="none" strike="noStrike" baseline="0" smtClean="0">
                <a:latin typeface="Segoe"/>
                <a:ea typeface="ＭＳ ゴシック"/>
              </a:rPr>
            </a:br>
            <a:r>
              <a:rPr lang="cs-CZ" b="0" i="0" u="none" strike="noStrike" baseline="0" smtClean="0">
                <a:latin typeface="Segoe"/>
                <a:ea typeface="ＭＳ ゴシック"/>
              </a:rPr>
              <a:t>the task pane.</a:t>
            </a:r>
          </a:p>
          <a:p>
            <a:pPr lvl="1" rtl="0">
              <a:buAutoNum type="arabicPeriod" startAt="10"/>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a:t>
            </a:r>
            <a:br>
              <a:rPr lang="cs-CZ" b="0" i="0" u="none" strike="noStrike" baseline="0" smtClean="0">
                <a:latin typeface="Segoe"/>
                <a:ea typeface="ＭＳ ゴシック"/>
              </a:rPr>
            </a:br>
            <a:r>
              <a:rPr lang="cs-CZ" b="0" i="0" u="none" strike="noStrike" baseline="0" smtClean="0">
                <a:latin typeface="Segoe"/>
                <a:ea typeface="ＭＳ ゴシック"/>
              </a:rPr>
              <a:t>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pic>
        <p:nvPicPr>
          <p:cNvPr id="7" name="Picture 6" descr="03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600200"/>
            <a:ext cx="4131733" cy="4215825"/>
          </a:xfrm>
          <a:prstGeom prst="rect">
            <a:avLst/>
          </a:prstGeom>
        </p:spPr>
      </p:pic>
    </p:spTree>
    <p:extLst>
      <p:ext uri="{BB962C8B-B14F-4D97-AF65-F5344CB8AC3E}">
        <p14:creationId xmlns:p14="http://schemas.microsoft.com/office/powerpoint/2010/main" val="372281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AutoFit Behavior</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Sales Pipeline Formats</a:t>
            </a:r>
            <a:r>
              <a:rPr lang="cs-CZ" b="0" i="1" u="none" strike="noStrike" baseline="0" smtClean="0">
                <a:latin typeface="Segoe"/>
                <a:ea typeface="ＭＳ ゴシック"/>
              </a:rPr>
              <a:t> </a:t>
            </a:r>
            <a:r>
              <a:rPr lang="cs-CZ" b="0" i="0" u="none" strike="noStrike" baseline="0" smtClean="0">
                <a:latin typeface="Segoe"/>
                <a:ea typeface="ＭＳ ゴシック"/>
              </a:rPr>
              <a:t>presentation that is still open from the preceding exercise.</a:t>
            </a:r>
          </a:p>
          <a:p>
            <a:pPr lvl="1" rtl="0"/>
            <a:r>
              <a:rPr lang="cs-CZ" b="0" i="0" u="none" strike="noStrike" baseline="0" smtClean="0">
                <a:latin typeface="Segoe"/>
                <a:ea typeface="ＭＳ ゴシック"/>
              </a:rPr>
              <a:t>On slide 3, type the following additional bullet points at the bottom of the slide:</a:t>
            </a:r>
          </a:p>
          <a:p>
            <a:pPr marL="0" lvl="0" indent="0" rtl="0">
              <a:buNone/>
            </a:pPr>
            <a:r>
              <a:rPr lang="cs-CZ" b="0" i="0" u="none" strike="noStrike" baseline="0" smtClean="0">
                <a:latin typeface="Segoe"/>
                <a:ea typeface="ＭＳ ゴシック"/>
              </a:rPr>
              <a:t>	Helps Engineering staff do long-range planning for future 	product enhancements</a:t>
            </a:r>
          </a:p>
          <a:p>
            <a:pPr marL="0" lvl="0" indent="0" rtl="0">
              <a:buNone/>
            </a:pPr>
            <a:r>
              <a:rPr lang="cs-CZ" b="0" i="0" u="none" strike="noStrike" baseline="0" smtClean="0">
                <a:latin typeface="Segoe"/>
                <a:ea typeface="ＭＳ ゴシック"/>
              </a:rPr>
              <a:t>	Provides Marketing staff with critical data about customer 	needs and preferences</a:t>
            </a:r>
          </a:p>
          <a:p>
            <a:pPr lvl="0" rtl="0"/>
            <a:r>
              <a:rPr lang="cs-CZ" b="0" i="0" u="none" strike="noStrike" baseline="0" smtClean="0">
                <a:latin typeface="Segoe"/>
                <a:ea typeface="ＭＳ ゴシック"/>
              </a:rPr>
              <a:t>As you begin to type the second bullet point, AutoFit engages, and makes the text in the text box smaller so that it will all continue to fit.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1495730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Text Box Shape and Apply Effects</a:t>
            </a:r>
          </a:p>
        </p:txBody>
      </p:sp>
      <p:sp>
        <p:nvSpPr>
          <p:cNvPr id="3" name="Text Placeholder 2"/>
          <p:cNvSpPr>
            <a:spLocks noGrp="1"/>
          </p:cNvSpPr>
          <p:nvPr>
            <p:ph type="body" idx="1"/>
          </p:nvPr>
        </p:nvSpPr>
        <p:spPr/>
        <p:txBody>
          <a:bodyPr/>
          <a:lstStyle/>
          <a:p>
            <a:pPr lvl="0" rtl="0"/>
            <a:r>
              <a:rPr lang="cs-CZ" sz="2000" b="1" i="0" u="none" strike="noStrike" baseline="0" smtClean="0">
                <a:latin typeface="Segoe"/>
                <a:ea typeface="ＭＳ ゴシック"/>
              </a:rPr>
              <a:t>USE </a:t>
            </a:r>
            <a:r>
              <a:rPr lang="cs-CZ" sz="2000" b="0" i="0" u="none" strike="noStrike" baseline="0" smtClean="0">
                <a:latin typeface="Segoe"/>
                <a:ea typeface="ＭＳ ゴシック"/>
              </a:rPr>
              <a:t>the </a:t>
            </a:r>
            <a:r>
              <a:rPr lang="cs-CZ" sz="2000" b="1" i="1" u="none" strike="noStrike" baseline="0" smtClean="0">
                <a:latin typeface="Segoe"/>
                <a:ea typeface="ＭＳ ゴシック"/>
              </a:rPr>
              <a:t>Profit Analysis Boxes</a:t>
            </a:r>
            <a:r>
              <a:rPr lang="cs-CZ" sz="2000" b="0" i="0" u="none" strike="noStrike" baseline="0" smtClean="0">
                <a:latin typeface="Segoe"/>
                <a:ea typeface="ＭＳ ゴシック"/>
              </a:rPr>
              <a:t> presentation that is still open from the previous exercise.</a:t>
            </a:r>
          </a:p>
          <a:p>
            <a:pPr lvl="1" rtl="0"/>
            <a:r>
              <a:rPr lang="cs-CZ" sz="2000" b="0" i="0" u="none" strike="noStrike" baseline="0" smtClean="0">
                <a:latin typeface="Segoe"/>
                <a:ea typeface="ＭＳ ゴシック"/>
              </a:rPr>
              <a:t>On slide 1, select </a:t>
            </a:r>
            <a:br>
              <a:rPr lang="cs-CZ" sz="2000" b="0" i="0" u="none" strike="noStrike" baseline="0" smtClean="0">
                <a:latin typeface="Segoe"/>
                <a:ea typeface="ＭＳ ゴシック"/>
              </a:rPr>
            </a:br>
            <a:r>
              <a:rPr lang="cs-CZ" sz="2000" b="0" i="0" u="none" strike="noStrike" baseline="0" smtClean="0">
                <a:latin typeface="Segoe"/>
                <a:ea typeface="ＭＳ ゴシック"/>
              </a:rPr>
              <a:t>the </a:t>
            </a:r>
            <a:r>
              <a:rPr lang="cs-CZ" sz="2000" b="1" i="0" u="none" strike="noStrike" baseline="0" smtClean="0">
                <a:latin typeface="Segoe"/>
                <a:ea typeface="ＭＳ ゴシック"/>
              </a:rPr>
              <a:t>Fourth </a:t>
            </a:r>
            <a:br>
              <a:rPr lang="cs-CZ" sz="2000" b="1" i="0" u="none" strike="noStrike" baseline="0" smtClean="0">
                <a:latin typeface="Segoe"/>
                <a:ea typeface="ＭＳ ゴシック"/>
              </a:rPr>
            </a:br>
            <a:r>
              <a:rPr lang="cs-CZ" sz="2000" b="1" i="0" u="none" strike="noStrike" baseline="0" smtClean="0">
                <a:latin typeface="Segoe"/>
                <a:ea typeface="ＭＳ ゴシック"/>
              </a:rPr>
              <a:t>Coffee</a:t>
            </a:r>
            <a:r>
              <a:rPr lang="cs-CZ" sz="2000" b="0" i="0" u="none" strike="noStrike" baseline="0" smtClean="0">
                <a:latin typeface="Segoe"/>
                <a:ea typeface="ＭＳ ゴシック"/>
              </a:rPr>
              <a:t> text box.</a:t>
            </a:r>
          </a:p>
          <a:p>
            <a:pPr lvl="1" rtl="0"/>
            <a:r>
              <a:rPr lang="cs-CZ" sz="2000" b="0" i="0" u="none" strike="noStrike" baseline="0" smtClean="0">
                <a:latin typeface="Segoe"/>
                <a:ea typeface="ＭＳ ゴシック"/>
              </a:rPr>
              <a:t>On the Drawing </a:t>
            </a:r>
            <a:br>
              <a:rPr lang="cs-CZ" sz="2000" b="0" i="0" u="none" strike="noStrike" baseline="0" smtClean="0">
                <a:latin typeface="Segoe"/>
                <a:ea typeface="ＭＳ ゴシック"/>
              </a:rPr>
            </a:br>
            <a:r>
              <a:rPr lang="cs-CZ" sz="2000" b="0" i="0" u="none" strike="noStrike" baseline="0" smtClean="0">
                <a:latin typeface="Segoe"/>
                <a:ea typeface="ＭＳ ゴシック"/>
              </a:rPr>
              <a:t>Tools Format tab, </a:t>
            </a:r>
            <a:br>
              <a:rPr lang="cs-CZ" sz="2000" b="0" i="0" u="none" strike="noStrike" baseline="0" smtClean="0">
                <a:latin typeface="Segoe"/>
                <a:ea typeface="ＭＳ ゴシック"/>
              </a:rPr>
            </a:br>
            <a:r>
              <a:rPr lang="cs-CZ" sz="2000" b="0" i="0" u="none" strike="noStrike" baseline="0" smtClean="0">
                <a:latin typeface="Segoe"/>
                <a:ea typeface="ＭＳ ゴシック"/>
              </a:rPr>
              <a:t>in the Insert </a:t>
            </a:r>
            <a:br>
              <a:rPr lang="cs-CZ" sz="2000" b="0" i="0" u="none" strike="noStrike" baseline="0" smtClean="0">
                <a:latin typeface="Segoe"/>
                <a:ea typeface="ＭＳ ゴシック"/>
              </a:rPr>
            </a:br>
            <a:r>
              <a:rPr lang="cs-CZ" sz="2000" b="0" i="0" u="none" strike="noStrike" baseline="0" smtClean="0">
                <a:latin typeface="Segoe"/>
                <a:ea typeface="ＭＳ ゴシック"/>
              </a:rPr>
              <a:t>Shapes group, </a:t>
            </a:r>
            <a:br>
              <a:rPr lang="cs-CZ" sz="2000" b="0" i="0" u="none" strike="noStrike" baseline="0" smtClean="0">
                <a:latin typeface="Segoe"/>
                <a:ea typeface="ＭＳ ゴシック"/>
              </a:rPr>
            </a:b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Edit </a:t>
            </a:r>
            <a:br>
              <a:rPr lang="cs-CZ" sz="2000" b="1" i="0" u="none" strike="noStrike" baseline="0" smtClean="0">
                <a:latin typeface="Segoe"/>
                <a:ea typeface="ＭＳ ゴシック"/>
              </a:rPr>
            </a:br>
            <a:r>
              <a:rPr lang="cs-CZ" sz="2000" b="1" i="0" u="none" strike="noStrike" baseline="0" smtClean="0">
                <a:latin typeface="Segoe"/>
                <a:ea typeface="ＭＳ ゴシック"/>
              </a:rPr>
              <a:t>Shape</a:t>
            </a:r>
            <a:r>
              <a:rPr lang="cs-CZ" sz="2000" b="0" i="0" u="none" strike="noStrike" baseline="0" smtClean="0">
                <a:latin typeface="Segoe"/>
                <a:ea typeface="ＭＳ ゴシック"/>
              </a:rPr>
              <a:t> button. </a:t>
            </a:r>
            <a:br>
              <a:rPr lang="cs-CZ" sz="2000" b="0" i="0" u="none" strike="noStrike" baseline="0" smtClean="0">
                <a:latin typeface="Segoe"/>
                <a:ea typeface="ＭＳ ゴシック"/>
              </a:rPr>
            </a:br>
            <a:r>
              <a:rPr lang="cs-CZ" sz="2000" b="0" i="0" u="none" strike="noStrike" baseline="0" smtClean="0">
                <a:latin typeface="Segoe"/>
                <a:ea typeface="ＭＳ ゴシック"/>
              </a:rPr>
              <a:t>A menu opens.</a:t>
            </a:r>
          </a:p>
          <a:p>
            <a:pPr lvl="1" rtl="0"/>
            <a:r>
              <a:rPr lang="cs-CZ" sz="2000" b="0" i="0" u="none" strike="noStrike" baseline="0" smtClean="0">
                <a:latin typeface="Segoe"/>
                <a:ea typeface="ＭＳ ゴシック"/>
              </a:rPr>
              <a:t>Hover the mouse pointer over </a:t>
            </a:r>
            <a:r>
              <a:rPr lang="cs-CZ" sz="2000" b="1" i="0" u="none" strike="noStrike" baseline="0" smtClean="0">
                <a:latin typeface="Segoe"/>
                <a:ea typeface="ＭＳ ゴシック"/>
              </a:rPr>
              <a:t>Change Shape</a:t>
            </a:r>
            <a:r>
              <a:rPr lang="cs-CZ" sz="2000" b="0" i="0" u="none" strike="noStrike" baseline="0" smtClean="0">
                <a:latin typeface="Segoe"/>
                <a:ea typeface="ＭＳ ゴシック"/>
              </a:rPr>
              <a:t>. A fly-out menu of shapes appears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pic>
        <p:nvPicPr>
          <p:cNvPr id="7" name="Picture 6" descr="0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981200"/>
            <a:ext cx="5037175" cy="3208867"/>
          </a:xfrm>
          <a:prstGeom prst="rect">
            <a:avLst/>
          </a:prstGeom>
        </p:spPr>
      </p:pic>
    </p:spTree>
    <p:extLst>
      <p:ext uri="{BB962C8B-B14F-4D97-AF65-F5344CB8AC3E}">
        <p14:creationId xmlns:p14="http://schemas.microsoft.com/office/powerpoint/2010/main" val="25051933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Text Box Shape and Apply Effects</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In the first row, click the </a:t>
            </a:r>
            <a:r>
              <a:rPr lang="cs-CZ" b="1" i="0" u="none" strike="noStrike" baseline="0" smtClean="0">
                <a:latin typeface="Segoe"/>
                <a:ea typeface="ＭＳ ゴシック"/>
              </a:rPr>
              <a:t>Rounded Rectangle</a:t>
            </a:r>
            <a:r>
              <a:rPr lang="cs-CZ" b="0" i="0" u="none" strike="noStrike" baseline="0" smtClean="0">
                <a:latin typeface="Segoe"/>
                <a:ea typeface="ＭＳ ゴシック"/>
              </a:rPr>
              <a:t>; the new shape is applied to the text box.</a:t>
            </a:r>
          </a:p>
          <a:p>
            <a:pPr lvl="1" rtl="0">
              <a:buAutoNum type="arabicPeriod" startAt="4"/>
            </a:pPr>
            <a:r>
              <a:rPr lang="cs-CZ" b="0" i="0" u="none" strike="noStrike" baseline="0" smtClean="0">
                <a:latin typeface="Segoe"/>
                <a:ea typeface="ＭＳ ゴシック"/>
              </a:rPr>
              <a:t>Click </a:t>
            </a:r>
            <a:r>
              <a:rPr lang="cs-CZ" b="1" i="0" u="none" strike="noStrike" baseline="0" smtClean="0">
                <a:latin typeface="Segoe"/>
                <a:ea typeface="ＭＳ ゴシック"/>
              </a:rPr>
              <a:t>away from the shape</a:t>
            </a:r>
            <a:r>
              <a:rPr lang="cs-CZ" b="0" i="0" u="none" strike="noStrike" baseline="0" smtClean="0">
                <a:latin typeface="Segoe"/>
                <a:ea typeface="ＭＳ ゴシック"/>
              </a:rPr>
              <a:t> so that you can see it better. The corners of the text box are now rounded.</a:t>
            </a:r>
          </a:p>
          <a:p>
            <a:pPr lvl="1" rtl="0">
              <a:buAutoNum type="arabicPeriod" startAt="4"/>
            </a:pPr>
            <a:r>
              <a:rPr lang="cs-CZ" b="0" i="0" u="none" strike="noStrike" baseline="0" smtClean="0">
                <a:latin typeface="Segoe"/>
                <a:ea typeface="ＭＳ ゴシック"/>
              </a:rPr>
              <a:t>On slide 2, select the </a:t>
            </a:r>
            <a:r>
              <a:rPr lang="cs-CZ" b="1" i="0" u="none" strike="noStrike" baseline="0" smtClean="0">
                <a:latin typeface="Segoe"/>
                <a:ea typeface="ＭＳ ゴシック"/>
              </a:rPr>
              <a:t>Each division…</a:t>
            </a:r>
            <a:r>
              <a:rPr lang="cs-CZ" b="0" i="0" u="none" strike="noStrike" baseline="0" smtClean="0">
                <a:latin typeface="Segoe"/>
                <a:ea typeface="ＭＳ ゴシック"/>
              </a:rPr>
              <a:t> text box on the right</a:t>
            </a:r>
            <a:r>
              <a:rPr lang="cs-CZ" b="0" i="1" u="none" strike="noStrike" baseline="0" smtClean="0">
                <a:latin typeface="Times New Roman"/>
                <a:ea typeface="ＭＳ ゴシック"/>
              </a:rPr>
              <a:t>.</a:t>
            </a:r>
          </a:p>
          <a:p>
            <a:pPr lvl="1" rtl="0">
              <a:buAutoNum type="arabicPeriod" startAt="4"/>
            </a:pPr>
            <a:r>
              <a:rPr lang="cs-CZ" b="0" i="0" u="none" strike="noStrike" baseline="0" smtClean="0">
                <a:latin typeface="Segoe"/>
                <a:ea typeface="ＭＳ ゴシック"/>
              </a:rPr>
              <a:t>On the Drawing Tools Format tab, click the </a:t>
            </a:r>
            <a:r>
              <a:rPr lang="cs-CZ" b="1" i="0" u="none" strike="noStrike" baseline="0" smtClean="0">
                <a:latin typeface="Segoe"/>
                <a:ea typeface="ＭＳ ゴシック"/>
              </a:rPr>
              <a:t>Shape Effects</a:t>
            </a:r>
            <a:r>
              <a:rPr lang="cs-CZ" b="0" i="0" u="none" strike="noStrike" baseline="0" smtClean="0">
                <a:latin typeface="Segoe"/>
                <a:ea typeface="ＭＳ ゴシック"/>
              </a:rPr>
              <a:t> button in the Shape Styles group. A menu of effects appears.</a:t>
            </a:r>
          </a:p>
          <a:p>
            <a:pPr lvl="1" rtl="0">
              <a:buAutoNum type="arabicPeriod" startAt="4"/>
            </a:pPr>
            <a:r>
              <a:rPr lang="cs-CZ" b="0" i="0" u="none" strike="noStrike" baseline="0" smtClean="0">
                <a:latin typeface="Segoe"/>
                <a:ea typeface="ＭＳ ゴシック"/>
              </a:rPr>
              <a:t>Hover the mouse pointer over </a:t>
            </a:r>
            <a:r>
              <a:rPr lang="cs-CZ" b="1" i="0" u="none" strike="noStrike" baseline="0" smtClean="0">
                <a:latin typeface="Segoe"/>
                <a:ea typeface="ＭＳ ゴシック"/>
              </a:rPr>
              <a:t>Bevel</a:t>
            </a:r>
            <a:r>
              <a:rPr lang="cs-CZ" b="0" i="0" u="none" strike="noStrike" baseline="0" smtClean="0">
                <a:latin typeface="Segoe"/>
                <a:ea typeface="ＭＳ ゴシック"/>
              </a:rPr>
              <a:t> to produce the Bevel options menu.</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spTree>
    <p:extLst>
      <p:ext uri="{BB962C8B-B14F-4D97-AF65-F5344CB8AC3E}">
        <p14:creationId xmlns:p14="http://schemas.microsoft.com/office/powerpoint/2010/main" val="2767612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Text Box Shape and Apply Effects</a:t>
            </a:r>
          </a:p>
        </p:txBody>
      </p:sp>
      <p:sp>
        <p:nvSpPr>
          <p:cNvPr id="3" name="Text Placeholder 2"/>
          <p:cNvSpPr>
            <a:spLocks noGrp="1"/>
          </p:cNvSpPr>
          <p:nvPr>
            <p:ph type="body" idx="1"/>
          </p:nvPr>
        </p:nvSpPr>
        <p:spPr/>
        <p:txBody>
          <a:bodyPr/>
          <a:lstStyle/>
          <a:p>
            <a:pPr lvl="1" rtl="0">
              <a:buFont typeface="+mj-lt"/>
              <a:buAutoNum type="arabicPeriod" startAt="9"/>
            </a:pP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Circle bevel</a:t>
            </a:r>
            <a:r>
              <a:rPr lang="cs-CZ" sz="2000" b="0" i="0" u="none" strike="noStrike" baseline="0" smtClean="0">
                <a:latin typeface="Segoe"/>
                <a:ea typeface="ＭＳ ゴシック"/>
              </a:rPr>
              <a:t> effect—the first effect in the first row of the Bevel section (below). The bevel effect is applied to the text box.</a:t>
            </a:r>
          </a:p>
          <a:p>
            <a:pPr lvl="1" rtl="0">
              <a:buAutoNum type="arabicPeriod" startAt="9"/>
            </a:pPr>
            <a:r>
              <a:rPr lang="cs-CZ" sz="2000" b="0" i="0" u="none" strike="noStrike" baseline="0" smtClean="0">
                <a:latin typeface="Segoe"/>
                <a:ea typeface="ＭＳ ゴシック"/>
              </a:rPr>
              <a:t>Click the </a:t>
            </a:r>
            <a:br>
              <a:rPr lang="cs-CZ" sz="2000" b="0" i="0" u="none" strike="noStrike" baseline="0" smtClean="0">
                <a:latin typeface="Segoe"/>
                <a:ea typeface="ＭＳ ゴシック"/>
              </a:rPr>
            </a:br>
            <a:r>
              <a:rPr lang="cs-CZ" sz="2000" b="1" i="0" u="none" strike="noStrike" baseline="0" smtClean="0">
                <a:latin typeface="Segoe"/>
                <a:ea typeface="ＭＳ ゴシック"/>
              </a:rPr>
              <a:t>Shape </a:t>
            </a:r>
            <a:br>
              <a:rPr lang="cs-CZ" sz="2000" b="1" i="0" u="none" strike="noStrike" baseline="0" smtClean="0">
                <a:latin typeface="Segoe"/>
                <a:ea typeface="ＭＳ ゴシック"/>
              </a:rPr>
            </a:br>
            <a:r>
              <a:rPr lang="cs-CZ" sz="2000" b="1" i="0" u="none" strike="noStrike" baseline="0" smtClean="0">
                <a:latin typeface="Segoe"/>
                <a:ea typeface="ＭＳ ゴシック"/>
              </a:rPr>
              <a:t>Effects</a:t>
            </a:r>
            <a:r>
              <a:rPr lang="cs-CZ" sz="2000" b="0" i="0" u="none" strike="noStrike" baseline="0" smtClean="0">
                <a:latin typeface="Segoe"/>
                <a:ea typeface="ＭＳ ゴシック"/>
              </a:rPr>
              <a:t> </a:t>
            </a:r>
            <a:br>
              <a:rPr lang="cs-CZ" sz="2000" b="0" i="0" u="none" strike="noStrike" baseline="0" smtClean="0">
                <a:latin typeface="Segoe"/>
                <a:ea typeface="ＭＳ ゴシック"/>
              </a:rPr>
            </a:br>
            <a:r>
              <a:rPr lang="cs-CZ" sz="2000" b="0" i="0" u="none" strike="noStrike" baseline="0" smtClean="0">
                <a:latin typeface="Segoe"/>
                <a:ea typeface="ＭＳ ゴシック"/>
              </a:rPr>
              <a:t>button </a:t>
            </a:r>
            <a:br>
              <a:rPr lang="cs-CZ" sz="2000" b="0" i="0" u="none" strike="noStrike" baseline="0" smtClean="0">
                <a:latin typeface="Segoe"/>
                <a:ea typeface="ＭＳ ゴシック"/>
              </a:rPr>
            </a:br>
            <a:r>
              <a:rPr lang="cs-CZ" sz="2000" b="0" i="0" u="none" strike="noStrike" baseline="0" smtClean="0">
                <a:latin typeface="Segoe"/>
                <a:ea typeface="ＭＳ ゴシック"/>
              </a:rPr>
              <a:t>again, and </a:t>
            </a:r>
            <a:br>
              <a:rPr lang="cs-CZ" sz="2000" b="0" i="0" u="none" strike="noStrike" baseline="0" smtClean="0">
                <a:latin typeface="Segoe"/>
                <a:ea typeface="ＭＳ ゴシック"/>
              </a:rPr>
            </a:br>
            <a:r>
              <a:rPr lang="cs-CZ" sz="2000" b="0" i="0" u="none" strike="noStrike" baseline="0" smtClean="0">
                <a:latin typeface="Segoe"/>
                <a:ea typeface="ＭＳ ゴシック"/>
              </a:rPr>
              <a:t>point to </a:t>
            </a:r>
            <a:br>
              <a:rPr lang="cs-CZ" sz="2000" b="0" i="0" u="none" strike="noStrike" baseline="0" smtClean="0">
                <a:latin typeface="Segoe"/>
                <a:ea typeface="ＭＳ ゴシック"/>
              </a:rPr>
            </a:br>
            <a:r>
              <a:rPr lang="cs-CZ" sz="2000" b="0" i="0" u="none" strike="noStrike" baseline="0" smtClean="0">
                <a:latin typeface="Segoe"/>
                <a:ea typeface="ＭＳ ゴシック"/>
              </a:rPr>
              <a:t>Shadow to </a:t>
            </a:r>
            <a:br>
              <a:rPr lang="cs-CZ" sz="2000" b="0" i="0" u="none" strike="noStrike" baseline="0" smtClean="0">
                <a:latin typeface="Segoe"/>
                <a:ea typeface="ＭＳ ゴシック"/>
              </a:rPr>
            </a:br>
            <a:r>
              <a:rPr lang="cs-CZ" sz="2000" b="0" i="0" u="none" strike="noStrike" baseline="0" smtClean="0">
                <a:latin typeface="Segoe"/>
                <a:ea typeface="ＭＳ ゴシック"/>
              </a:rPr>
              <a:t>produce </a:t>
            </a:r>
            <a:br>
              <a:rPr lang="cs-CZ" sz="2000" b="0" i="0" u="none" strike="noStrike" baseline="0" smtClean="0">
                <a:latin typeface="Segoe"/>
                <a:ea typeface="ＭＳ ゴシック"/>
              </a:rPr>
            </a:br>
            <a:r>
              <a:rPr lang="cs-CZ" sz="2000" b="0" i="0" u="none" strike="noStrike" baseline="0" smtClean="0">
                <a:latin typeface="Segoe"/>
                <a:ea typeface="ＭＳ ゴシック"/>
              </a:rPr>
              <a:t>the shadow </a:t>
            </a:r>
            <a:br>
              <a:rPr lang="cs-CZ" sz="2000" b="0" i="0" u="none" strike="noStrike" baseline="0" smtClean="0">
                <a:latin typeface="Segoe"/>
                <a:ea typeface="ＭＳ ゴシック"/>
              </a:rPr>
            </a:br>
            <a:r>
              <a:rPr lang="cs-CZ" sz="2000" b="0" i="0" u="none" strike="noStrike" baseline="0" smtClean="0">
                <a:latin typeface="Segoe"/>
                <a:ea typeface="ＭＳ ゴシック"/>
              </a:rPr>
              <a:t>options menu.</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pic>
        <p:nvPicPr>
          <p:cNvPr id="7" name="Picture 6" descr="03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2362200"/>
            <a:ext cx="5555150" cy="3640629"/>
          </a:xfrm>
          <a:prstGeom prst="rect">
            <a:avLst/>
          </a:prstGeom>
        </p:spPr>
      </p:pic>
    </p:spTree>
    <p:extLst>
      <p:ext uri="{BB962C8B-B14F-4D97-AF65-F5344CB8AC3E}">
        <p14:creationId xmlns:p14="http://schemas.microsoft.com/office/powerpoint/2010/main" val="34365263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Text Box Shape and Apply Effects</a:t>
            </a:r>
          </a:p>
        </p:txBody>
      </p:sp>
      <p:sp>
        <p:nvSpPr>
          <p:cNvPr id="3" name="Text Placeholder 2"/>
          <p:cNvSpPr>
            <a:spLocks noGrp="1"/>
          </p:cNvSpPr>
          <p:nvPr>
            <p:ph type="body" idx="1"/>
          </p:nvPr>
        </p:nvSpPr>
        <p:spPr/>
        <p:txBody>
          <a:bodyPr/>
          <a:lstStyle/>
          <a:p>
            <a:pPr lvl="1" rtl="0">
              <a:buFont typeface="+mj-lt"/>
              <a:buAutoNum type="arabicPeriod" startAt="11"/>
            </a:pPr>
            <a:r>
              <a:rPr lang="cs-CZ" b="0" i="0" u="none" strike="noStrike" baseline="0" smtClean="0">
                <a:latin typeface="Segoe"/>
                <a:ea typeface="ＭＳ ゴシック"/>
              </a:rPr>
              <a:t>Click the </a:t>
            </a:r>
            <a:r>
              <a:rPr lang="cs-CZ" b="1" i="0" u="none" strike="noStrike" baseline="0" smtClean="0">
                <a:latin typeface="Segoe"/>
                <a:ea typeface="ＭＳ ゴシック"/>
              </a:rPr>
              <a:t>Offset Diagonal Bottom Right</a:t>
            </a:r>
            <a:r>
              <a:rPr lang="cs-CZ" b="0" i="0" u="none" strike="noStrike" baseline="0" smtClean="0">
                <a:latin typeface="Segoe"/>
                <a:ea typeface="ＭＳ ゴシック"/>
              </a:rPr>
              <a:t> shadow (the first shadow in the Outer section).</a:t>
            </a:r>
          </a:p>
          <a:p>
            <a:pPr lvl="1" rtl="0">
              <a:buAutoNum type="arabicPeriod" startAt="11"/>
            </a:pPr>
            <a:r>
              <a:rPr lang="cs-CZ" b="0" i="0" u="none" strike="noStrike" baseline="0" smtClean="0">
                <a:latin typeface="Segoe"/>
                <a:ea typeface="ＭＳ ゴシック"/>
              </a:rPr>
              <a:t>Click </a:t>
            </a:r>
            <a:r>
              <a:rPr lang="cs-CZ" b="1" i="0" u="none" strike="noStrike" baseline="0" smtClean="0">
                <a:latin typeface="Segoe"/>
                <a:ea typeface="ＭＳ ゴシック"/>
              </a:rPr>
              <a:t>away from the text box</a:t>
            </a:r>
            <a:r>
              <a:rPr lang="cs-CZ" b="0" i="0" u="none" strike="noStrike" baseline="0" smtClean="0">
                <a:latin typeface="Segoe"/>
                <a:ea typeface="ＭＳ ゴシック"/>
              </a:rPr>
              <a:t> to see the changes better. It should resemble the figure below.</a:t>
            </a:r>
          </a:p>
          <a:p>
            <a:pPr lvl="1" rtl="0">
              <a:buAutoNum type="arabicPeriod" startAt="11"/>
            </a:pPr>
            <a:r>
              <a:rPr lang="cs-CZ" i="0" u="none" strike="noStrike" baseline="0" smtClean="0">
                <a:latin typeface="Segoe"/>
                <a:ea typeface="ＭＳ ゴシック"/>
              </a:rPr>
              <a:t> </a:t>
            </a:r>
            <a:r>
              <a:rPr lang="cs-CZ" b="1" i="0" u="none" strike="noStrike" baseline="0" smtClean="0">
                <a:latin typeface="Segoe"/>
                <a:ea typeface="ＭＳ ゴシック"/>
              </a:rPr>
              <a:t>SAVE </a:t>
            </a:r>
            <a:r>
              <a:rPr lang="cs-CZ" b="0" i="0" u="none" strike="noStrike" baseline="0" smtClean="0">
                <a:latin typeface="Segoe"/>
                <a:ea typeface="ＭＳ ゴシック"/>
              </a:rPr>
              <a:t>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to use in the next exercise.</a:t>
            </a:r>
            <a:endParaRPr lang="cs-CZ"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pic>
        <p:nvPicPr>
          <p:cNvPr id="7" name="Picture 6" descr="03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4114800"/>
            <a:ext cx="4572000" cy="1562100"/>
          </a:xfrm>
          <a:prstGeom prst="rect">
            <a:avLst/>
          </a:prstGeom>
        </p:spPr>
      </p:pic>
    </p:spTree>
    <p:extLst>
      <p:ext uri="{BB962C8B-B14F-4D97-AF65-F5344CB8AC3E}">
        <p14:creationId xmlns:p14="http://schemas.microsoft.com/office/powerpoint/2010/main" val="14380442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the Default Formatting for New Text Boxes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presentation that is still open from </a:t>
            </a:r>
            <a:br>
              <a:rPr lang="cs-CZ" b="0" i="0" u="none" strike="noStrike" baseline="0" smtClean="0">
                <a:latin typeface="Segoe"/>
                <a:ea typeface="ＭＳ ゴシック"/>
              </a:rPr>
            </a:br>
            <a:r>
              <a:rPr lang="cs-CZ" b="0" i="0" u="none" strike="noStrike" baseline="0" smtClean="0">
                <a:latin typeface="Segoe"/>
                <a:ea typeface="ＭＳ ゴシック"/>
              </a:rPr>
              <a:t>the previous exercise.</a:t>
            </a:r>
          </a:p>
          <a:p>
            <a:pPr lvl="1" rtl="0"/>
            <a:r>
              <a:rPr lang="cs-CZ" b="0" i="0" u="none" strike="noStrike" baseline="0" smtClean="0">
                <a:latin typeface="Segoe"/>
                <a:ea typeface="ＭＳ ゴシック"/>
              </a:rPr>
              <a:t>On slide 2, select the </a:t>
            </a:r>
            <a:r>
              <a:rPr lang="cs-CZ" b="1" i="0" u="none" strike="noStrike" baseline="0" smtClean="0">
                <a:latin typeface="Segoe"/>
                <a:ea typeface="ＭＳ ゴシック"/>
              </a:rPr>
              <a:t>text box </a:t>
            </a:r>
            <a:br>
              <a:rPr lang="cs-CZ" b="1" i="0" u="none" strike="noStrike" baseline="0" smtClean="0">
                <a:latin typeface="Segoe"/>
                <a:ea typeface="ＭＳ ゴシック"/>
              </a:rPr>
            </a:br>
            <a:r>
              <a:rPr lang="cs-CZ" b="1" i="0" u="none" strike="noStrike" baseline="0" smtClean="0">
                <a:latin typeface="Segoe"/>
                <a:ea typeface="ＭＳ ゴシック"/>
              </a:rPr>
              <a:t>on the right</a:t>
            </a:r>
            <a:r>
              <a:rPr lang="cs-CZ" b="0" i="0" u="none" strike="noStrike" baseline="0" smtClean="0">
                <a:latin typeface="Times New Roman"/>
                <a:ea typeface="ＭＳ ゴシック"/>
              </a:rPr>
              <a:t>.</a:t>
            </a:r>
          </a:p>
          <a:p>
            <a:pPr lvl="1" rtl="0"/>
            <a:r>
              <a:rPr lang="cs-CZ" i="0" u="none" strike="noStrike" baseline="0" smtClean="0">
                <a:latin typeface="Segoe"/>
                <a:ea typeface="ＭＳ ゴシック"/>
              </a:rPr>
              <a:t> </a:t>
            </a:r>
            <a:r>
              <a:rPr lang="cs-CZ" b="1" i="0" u="none" strike="noStrike" baseline="0" smtClean="0">
                <a:latin typeface="Segoe"/>
                <a:ea typeface="ＭＳ ゴシック"/>
              </a:rPr>
              <a:t>Right-click</a:t>
            </a:r>
            <a:r>
              <a:rPr lang="cs-CZ" b="0" i="0" u="none" strike="noStrike" baseline="0" smtClean="0">
                <a:latin typeface="Segoe"/>
                <a:ea typeface="ＭＳ ゴシック"/>
              </a:rPr>
              <a:t> the </a:t>
            </a:r>
            <a:r>
              <a:rPr lang="cs-CZ" b="1" i="0" u="none" strike="noStrike" baseline="0" smtClean="0">
                <a:latin typeface="Segoe"/>
                <a:ea typeface="ＭＳ ゴシック"/>
              </a:rPr>
              <a:t>text box’s </a:t>
            </a:r>
            <a:br>
              <a:rPr lang="cs-CZ" b="1" i="0" u="none" strike="noStrike" baseline="0" smtClean="0">
                <a:latin typeface="Segoe"/>
                <a:ea typeface="ＭＳ ゴシック"/>
              </a:rPr>
            </a:br>
            <a:r>
              <a:rPr lang="cs-CZ" b="1" i="0" u="none" strike="noStrike" baseline="0" smtClean="0">
                <a:latin typeface="Segoe"/>
                <a:ea typeface="ＭＳ ゴシック"/>
              </a:rPr>
              <a:t>outer border</a:t>
            </a:r>
            <a:r>
              <a:rPr lang="cs-CZ" b="0" i="0" u="none" strike="noStrike" baseline="0" smtClean="0">
                <a:latin typeface="Segoe"/>
                <a:ea typeface="ＭＳ ゴシック"/>
              </a:rPr>
              <a:t>. A menu appears </a:t>
            </a:r>
            <a:br>
              <a:rPr lang="cs-CZ" b="0" i="0" u="none" strike="noStrike" baseline="0" smtClean="0">
                <a:latin typeface="Segoe"/>
                <a:ea typeface="ＭＳ ゴシック"/>
              </a:rPr>
            </a:br>
            <a:r>
              <a:rPr lang="cs-CZ" b="0" i="0" u="none" strike="noStrike" baseline="0" smtClean="0">
                <a:latin typeface="Segoe"/>
                <a:ea typeface="ＭＳ ゴシック"/>
              </a:rPr>
              <a:t>(right).</a:t>
            </a:r>
          </a:p>
          <a:p>
            <a:pPr lvl="1"/>
            <a:r>
              <a:rPr lang="cs-CZ">
                <a:latin typeface="Segoe"/>
                <a:ea typeface="ＭＳ ゴシック"/>
              </a:rPr>
              <a:t>Click </a:t>
            </a:r>
            <a:r>
              <a:rPr lang="cs-CZ" b="1">
                <a:latin typeface="Segoe"/>
                <a:ea typeface="ＭＳ ゴシック"/>
              </a:rPr>
              <a:t>Set as Default Text Box</a:t>
            </a:r>
            <a:r>
              <a:rPr lang="cs-CZ">
                <a:latin typeface="Times New Roman"/>
                <a:ea typeface="ＭＳ ゴシック"/>
              </a:rPr>
              <a:t>.</a:t>
            </a:r>
          </a:p>
          <a:p>
            <a:pPr lvl="1"/>
            <a:r>
              <a:rPr lang="cs-CZ">
                <a:latin typeface="Segoe"/>
                <a:ea typeface="ＭＳ ゴシック"/>
              </a:rPr>
              <a:t>On the Insert tab, click </a:t>
            </a:r>
            <a:r>
              <a:rPr lang="cs-CZ" b="1">
                <a:latin typeface="Segoe"/>
                <a:ea typeface="ＭＳ ゴシック"/>
              </a:rPr>
              <a:t>Text Box</a:t>
            </a:r>
            <a:r>
              <a:rPr lang="cs-CZ">
                <a:latin typeface="Segoe"/>
                <a:ea typeface="ＭＳ ゴシック"/>
              </a:rPr>
              <a:t>, </a:t>
            </a:r>
            <a:br>
              <a:rPr lang="cs-CZ">
                <a:latin typeface="Segoe"/>
                <a:ea typeface="ＭＳ ゴシック"/>
              </a:rPr>
            </a:br>
            <a:r>
              <a:rPr lang="cs-CZ">
                <a:latin typeface="Segoe"/>
                <a:ea typeface="ＭＳ ゴシック"/>
              </a:rPr>
              <a:t>and drag to </a:t>
            </a:r>
            <a:r>
              <a:rPr lang="cs-CZ" b="1">
                <a:latin typeface="Segoe"/>
                <a:ea typeface="ＭＳ ゴシック"/>
              </a:rPr>
              <a:t>draw another text </a:t>
            </a:r>
            <a:br>
              <a:rPr lang="cs-CZ" b="1">
                <a:latin typeface="Segoe"/>
                <a:ea typeface="ＭＳ ゴシック"/>
              </a:rPr>
            </a:br>
            <a:r>
              <a:rPr lang="cs-CZ" b="1">
                <a:latin typeface="Segoe"/>
                <a:ea typeface="ＭＳ ゴシック"/>
              </a:rPr>
              <a:t>box</a:t>
            </a:r>
            <a:r>
              <a:rPr lang="cs-CZ">
                <a:latin typeface="Segoe"/>
                <a:ea typeface="ＭＳ ゴシック"/>
              </a:rPr>
              <a:t> on slide 2. Notice that it is </a:t>
            </a:r>
            <a:br>
              <a:rPr lang="cs-CZ">
                <a:latin typeface="Segoe"/>
                <a:ea typeface="ＭＳ ゴシック"/>
              </a:rPr>
            </a:br>
            <a:r>
              <a:rPr lang="cs-CZ">
                <a:latin typeface="Segoe"/>
                <a:ea typeface="ＭＳ ゴシック"/>
              </a:rPr>
              <a:t>formatted the same as the other.</a:t>
            </a:r>
          </a:p>
          <a:p>
            <a:pPr lvl="1"/>
            <a:endParaRPr lang="cs-CZ">
              <a:latin typeface="Segoe"/>
              <a:ea typeface="ＭＳ ゴシック"/>
            </a:endParaRPr>
          </a:p>
          <a:p>
            <a:pPr lvl="1" rtl="0"/>
            <a:endParaRPr lang="cs-CZ" b="0" i="0" u="none" strike="noStrike" baseline="0" smtClean="0">
              <a:latin typeface="Segoe"/>
              <a:ea typeface="ＭＳ ゴシック"/>
            </a:endParaRPr>
          </a:p>
          <a:p>
            <a:pPr lvl="1" rtl="0"/>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pic>
        <p:nvPicPr>
          <p:cNvPr id="7" name="Picture 6" descr="03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676400"/>
            <a:ext cx="2912933" cy="4521200"/>
          </a:xfrm>
          <a:prstGeom prst="rect">
            <a:avLst/>
          </a:prstGeom>
        </p:spPr>
      </p:pic>
    </p:spTree>
    <p:extLst>
      <p:ext uri="{BB962C8B-B14F-4D97-AF65-F5344CB8AC3E}">
        <p14:creationId xmlns:p14="http://schemas.microsoft.com/office/powerpoint/2010/main" val="41835595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the Default Formatting for New Text Boxes</a:t>
            </a:r>
          </a:p>
        </p:txBody>
      </p:sp>
      <p:sp>
        <p:nvSpPr>
          <p:cNvPr id="3" name="Text Placeholder 2"/>
          <p:cNvSpPr>
            <a:spLocks noGrp="1"/>
          </p:cNvSpPr>
          <p:nvPr>
            <p:ph type="body" idx="1"/>
          </p:nvPr>
        </p:nvSpPr>
        <p:spPr/>
        <p:txBody>
          <a:bodyPr/>
          <a:lstStyle/>
          <a:p>
            <a:pPr lvl="1" rtl="0">
              <a:lnSpc>
                <a:spcPct val="90000"/>
              </a:lnSpc>
              <a:buFont typeface="+mj-lt"/>
              <a:buAutoNum type="arabicPeriod" startAt="5"/>
            </a:pPr>
            <a:r>
              <a:rPr lang="cs-CZ" sz="2000" b="0" i="0" u="none" strike="noStrike" baseline="0" smtClean="0">
                <a:latin typeface="Segoe"/>
                <a:ea typeface="ＭＳ ゴシック"/>
              </a:rPr>
              <a:t>Return the text box to the previous default formatting (no outline, no fill). To do so, follow these steps:</a:t>
            </a:r>
          </a:p>
          <a:p>
            <a:pPr marL="457200" lvl="1" indent="0">
              <a:lnSpc>
                <a:spcPct val="90000"/>
              </a:lnSpc>
              <a:buNone/>
            </a:pPr>
            <a:r>
              <a:rPr lang="cs-CZ" sz="2000" b="0" i="0" u="none" strike="noStrike" baseline="0" smtClean="0">
                <a:latin typeface="Segoe"/>
                <a:ea typeface="ＭＳ ゴシック"/>
              </a:rPr>
              <a:t>A. </a:t>
            </a:r>
            <a:r>
              <a:rPr lang="cs-CZ" sz="2000" b="1" i="0" u="none" strike="noStrike" baseline="0" smtClean="0">
                <a:latin typeface="Segoe"/>
                <a:ea typeface="ＭＳ ゴシック"/>
              </a:rPr>
              <a:t>Right-click</a:t>
            </a:r>
            <a:r>
              <a:rPr lang="cs-CZ" sz="2000" b="0" i="0" u="none" strike="noStrike" baseline="0" smtClean="0">
                <a:latin typeface="Segoe"/>
                <a:ea typeface="ＭＳ ゴシック"/>
              </a:rPr>
              <a:t> the </a:t>
            </a:r>
            <a:r>
              <a:rPr lang="cs-CZ" sz="2000" b="1" i="0" u="none" strike="noStrike" baseline="0" smtClean="0">
                <a:latin typeface="Segoe"/>
                <a:ea typeface="ＭＳ ゴシック"/>
              </a:rPr>
              <a:t>text box’s outer border</a:t>
            </a:r>
            <a:r>
              <a:rPr lang="cs-CZ" sz="2000" b="0" i="0" u="none" strike="noStrike" baseline="0" smtClean="0">
                <a:latin typeface="Segoe"/>
                <a:ea typeface="ＭＳ ゴシック"/>
              </a:rPr>
              <a:t>, and click </a:t>
            </a:r>
            <a:r>
              <a:rPr lang="cs-CZ" sz="2000" b="1" i="0" u="none" strike="noStrike" baseline="0" smtClean="0">
                <a:latin typeface="Segoe"/>
                <a:ea typeface="ＭＳ ゴシック"/>
              </a:rPr>
              <a:t>Format Picture</a:t>
            </a:r>
            <a:r>
              <a:rPr lang="cs-CZ" sz="2000" b="0" i="0" u="none" strike="noStrike" baseline="0" smtClean="0">
                <a:latin typeface="Segoe"/>
                <a:ea typeface="ＭＳ ゴシック"/>
              </a:rPr>
              <a:t>. The Format Picture task pane opens.</a:t>
            </a:r>
          </a:p>
          <a:p>
            <a:pPr marL="457200" lvl="1" indent="0">
              <a:lnSpc>
                <a:spcPct val="90000"/>
              </a:lnSpc>
              <a:buNone/>
            </a:pPr>
            <a:r>
              <a:rPr lang="cs-CZ" sz="2000" b="0" i="0" u="none" strike="noStrike" baseline="0" smtClean="0">
                <a:latin typeface="Segoe"/>
                <a:ea typeface="ＭＳ ゴシック"/>
              </a:rPr>
              <a:t>B. Click the </a:t>
            </a:r>
            <a:r>
              <a:rPr lang="cs-CZ" sz="2000" b="1" i="0" u="none" strike="noStrike" baseline="0" smtClean="0">
                <a:latin typeface="Segoe"/>
                <a:ea typeface="ＭＳ ゴシック"/>
              </a:rPr>
              <a:t>Fill &amp; Line icon</a:t>
            </a:r>
            <a:r>
              <a:rPr lang="cs-CZ" sz="2000" b="0" i="0" u="none" strike="noStrike" baseline="0" smtClean="0">
                <a:latin typeface="Segoe"/>
                <a:ea typeface="ＭＳ ゴシック"/>
              </a:rPr>
              <a:t>, expand the </a:t>
            </a:r>
            <a:r>
              <a:rPr lang="cs-CZ" sz="2000" b="1" i="0" u="none" strike="noStrike" baseline="0" smtClean="0">
                <a:latin typeface="Segoe"/>
                <a:ea typeface="ＭＳ ゴシック"/>
              </a:rPr>
              <a:t>Fill</a:t>
            </a:r>
            <a:r>
              <a:rPr lang="cs-CZ" sz="2000" b="0" i="0" u="none" strike="noStrike" baseline="0" smtClean="0">
                <a:latin typeface="Segoe"/>
                <a:ea typeface="ＭＳ ゴシック"/>
              </a:rPr>
              <a:t> category, and then choose </a:t>
            </a:r>
            <a:r>
              <a:rPr lang="cs-CZ" sz="2000" b="1" i="0" u="none" strike="noStrike" baseline="0" smtClean="0">
                <a:latin typeface="Segoe"/>
                <a:ea typeface="ＭＳ ゴシック"/>
              </a:rPr>
              <a:t>No Fill</a:t>
            </a:r>
            <a:r>
              <a:rPr lang="cs-CZ" sz="2000" b="0" i="0" u="none" strike="noStrike" baseline="0" smtClean="0">
                <a:latin typeface="Times New Roman"/>
                <a:ea typeface="ＭＳ ゴシック"/>
              </a:rPr>
              <a:t>.</a:t>
            </a:r>
          </a:p>
          <a:p>
            <a:pPr marL="457200" lvl="1" indent="0">
              <a:lnSpc>
                <a:spcPct val="90000"/>
              </a:lnSpc>
              <a:buNone/>
            </a:pPr>
            <a:r>
              <a:rPr lang="cs-CZ" sz="2000" b="0" i="0" u="none" strike="noStrike" baseline="0" smtClean="0">
                <a:latin typeface="Segoe"/>
                <a:ea typeface="ＭＳ ゴシック"/>
              </a:rPr>
              <a:t>C. Expand the </a:t>
            </a:r>
            <a:r>
              <a:rPr lang="cs-CZ" sz="2000" b="1" i="0" u="none" strike="noStrike" baseline="0" smtClean="0">
                <a:latin typeface="Segoe"/>
                <a:ea typeface="ＭＳ ゴシック"/>
              </a:rPr>
              <a:t>Line</a:t>
            </a:r>
            <a:r>
              <a:rPr lang="cs-CZ" sz="2000" b="0" i="0" u="none" strike="noStrike" baseline="0" smtClean="0">
                <a:latin typeface="Segoe"/>
                <a:ea typeface="ＭＳ ゴシック"/>
              </a:rPr>
              <a:t> category, and then choose </a:t>
            </a:r>
            <a:r>
              <a:rPr lang="cs-CZ" sz="2000" b="1" i="0" u="none" strike="noStrike" baseline="0" smtClean="0">
                <a:latin typeface="Segoe"/>
                <a:ea typeface="ＭＳ ゴシック"/>
              </a:rPr>
              <a:t>No Line</a:t>
            </a:r>
            <a:r>
              <a:rPr lang="cs-CZ" sz="2000" b="0" i="0" u="none" strike="noStrike" baseline="0" smtClean="0">
                <a:latin typeface="Times New Roman"/>
                <a:ea typeface="ＭＳ ゴシック"/>
              </a:rPr>
              <a:t>.</a:t>
            </a:r>
          </a:p>
          <a:p>
            <a:pPr marL="457200" lvl="1" indent="0">
              <a:lnSpc>
                <a:spcPct val="90000"/>
              </a:lnSpc>
              <a:buNone/>
            </a:pPr>
            <a:r>
              <a:rPr lang="cs-CZ" sz="2000" b="0" i="0" u="none" strike="noStrike" baseline="0" smtClean="0">
                <a:latin typeface="Segoe"/>
                <a:ea typeface="ＭＳ ゴシック"/>
              </a:rPr>
              <a:t>D. Close the task pane.</a:t>
            </a:r>
          </a:p>
          <a:p>
            <a:pPr lvl="1">
              <a:lnSpc>
                <a:spcPct val="90000"/>
              </a:lnSpc>
              <a:buFont typeface="+mj-lt"/>
              <a:buAutoNum type="arabicPeriod" startAt="6"/>
            </a:pPr>
            <a:r>
              <a:rPr lang="cs-CZ" sz="2000">
                <a:solidFill>
                  <a:srgbClr val="000000"/>
                </a:solidFill>
                <a:latin typeface="Segoe"/>
                <a:ea typeface="ＭＳ ゴシック"/>
              </a:rPr>
              <a:t>Set the text box’s current appearance to the new default by repeating steps 2-3.</a:t>
            </a:r>
          </a:p>
          <a:p>
            <a:pPr lvl="1">
              <a:lnSpc>
                <a:spcPct val="90000"/>
              </a:lnSpc>
              <a:buAutoNum type="arabicPeriod" startAt="6"/>
            </a:pPr>
            <a:r>
              <a:rPr lang="cs-CZ" sz="2000">
                <a:solidFill>
                  <a:srgbClr val="000000"/>
                </a:solidFill>
                <a:latin typeface="Segoe"/>
                <a:ea typeface="ＭＳ ゴシック"/>
              </a:rPr>
              <a:t>Delete the new text box without typing anything in it. To delete a text box, click its </a:t>
            </a:r>
            <a:r>
              <a:rPr lang="cs-CZ" sz="2000" b="1">
                <a:solidFill>
                  <a:srgbClr val="000000"/>
                </a:solidFill>
                <a:latin typeface="Segoe"/>
                <a:ea typeface="ＭＳ ゴシック"/>
              </a:rPr>
              <a:t>border</a:t>
            </a:r>
            <a:r>
              <a:rPr lang="cs-CZ" sz="2000">
                <a:solidFill>
                  <a:srgbClr val="000000"/>
                </a:solidFill>
                <a:latin typeface="Segoe"/>
                <a:ea typeface="ＭＳ ゴシック"/>
              </a:rPr>
              <a:t> to select it, and then press </a:t>
            </a:r>
            <a:r>
              <a:rPr lang="cs-CZ" sz="2000" b="1">
                <a:solidFill>
                  <a:srgbClr val="000000"/>
                </a:solidFill>
                <a:latin typeface="Segoe"/>
                <a:ea typeface="ＭＳ ゴシック"/>
              </a:rPr>
              <a:t>Delete</a:t>
            </a:r>
            <a:r>
              <a:rPr lang="cs-CZ" sz="2000">
                <a:solidFill>
                  <a:srgbClr val="000000"/>
                </a:solidFill>
                <a:latin typeface="Segoe"/>
                <a:ea typeface="ＭＳ ゴシック"/>
              </a:rPr>
              <a:t> on the keyboard.</a:t>
            </a:r>
          </a:p>
          <a:p>
            <a:pPr lvl="1">
              <a:lnSpc>
                <a:spcPct val="90000"/>
              </a:lnSpc>
              <a:buAutoNum type="arabicPeriod" startAt="6"/>
            </a:pPr>
            <a:r>
              <a:rPr lang="cs-CZ" sz="2000">
                <a:solidFill>
                  <a:srgbClr val="000000"/>
                </a:solidFill>
                <a:latin typeface="Segoe"/>
                <a:ea typeface="ＭＳ ゴシック"/>
              </a:rPr>
              <a:t> </a:t>
            </a:r>
            <a:r>
              <a:rPr lang="cs-CZ" sz="2000" b="1">
                <a:solidFill>
                  <a:srgbClr val="000000"/>
                </a:solidFill>
                <a:latin typeface="Segoe"/>
                <a:ea typeface="ＭＳ ゴシック"/>
              </a:rPr>
              <a:t>SAVE</a:t>
            </a:r>
            <a:r>
              <a:rPr lang="cs-CZ" sz="2000">
                <a:solidFill>
                  <a:srgbClr val="000000"/>
                </a:solidFill>
                <a:latin typeface="Segoe"/>
                <a:ea typeface="ＭＳ ゴシック"/>
              </a:rPr>
              <a:t> the presentation.</a:t>
            </a:r>
          </a:p>
          <a:p>
            <a:pPr lvl="0">
              <a:lnSpc>
                <a:spcPct val="90000"/>
              </a:lnSpc>
            </a:pPr>
            <a:r>
              <a:rPr lang="cs-CZ" sz="2000" b="1">
                <a:solidFill>
                  <a:srgbClr val="000000"/>
                </a:solidFill>
                <a:latin typeface="Segoe"/>
                <a:ea typeface="ＭＳ ゴシック"/>
                <a:cs typeface="Segoe"/>
              </a:rPr>
              <a:t>PAUSE</a:t>
            </a:r>
            <a:r>
              <a:rPr lang="cs-CZ" sz="2000">
                <a:solidFill>
                  <a:srgbClr val="000000"/>
                </a:solidFill>
                <a:latin typeface="Segoe"/>
                <a:ea typeface="ＭＳ ゴシック"/>
                <a:cs typeface="Segoe"/>
              </a:rPr>
              <a:t>. </a:t>
            </a:r>
            <a:r>
              <a:rPr lang="cs-CZ" sz="2000" b="1">
                <a:solidFill>
                  <a:srgbClr val="000000"/>
                </a:solidFill>
                <a:latin typeface="Segoe"/>
                <a:ea typeface="ＭＳ ゴシック"/>
                <a:cs typeface="Segoe"/>
              </a:rPr>
              <a:t>LEAVE</a:t>
            </a:r>
            <a:r>
              <a:rPr lang="cs-CZ" sz="2000">
                <a:solidFill>
                  <a:srgbClr val="000000"/>
                </a:solidFill>
                <a:latin typeface="Segoe"/>
                <a:ea typeface="ＭＳ ゴシック"/>
                <a:cs typeface="Segoe"/>
              </a:rPr>
              <a:t> the presentation open to use in the next exercise.</a:t>
            </a:r>
          </a:p>
          <a:p>
            <a:pPr marL="457200" lvl="1" indent="0">
              <a:lnSpc>
                <a:spcPct val="90000"/>
              </a:lnSpc>
              <a:buNone/>
            </a:pPr>
            <a:endParaRPr lang="cs-CZ"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spTree>
    <p:extLst>
      <p:ext uri="{BB962C8B-B14F-4D97-AF65-F5344CB8AC3E}">
        <p14:creationId xmlns:p14="http://schemas.microsoft.com/office/powerpoint/2010/main" val="531462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Align Text in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On slide 1, click in the </a:t>
            </a:r>
            <a:r>
              <a:rPr lang="cs-CZ" b="1" i="0" u="none" strike="noStrike" baseline="0" smtClean="0">
                <a:latin typeface="Segoe"/>
                <a:ea typeface="ＭＳ ゴシック"/>
              </a:rPr>
              <a:t>Fourth Coffee</a:t>
            </a:r>
            <a:r>
              <a:rPr lang="cs-CZ" b="0" i="0" u="none" strike="noStrike" baseline="0" smtClean="0">
                <a:latin typeface="Segoe"/>
                <a:ea typeface="ＭＳ ゴシック"/>
              </a:rPr>
              <a:t> text box to move the insertion point into it.</a:t>
            </a:r>
          </a:p>
          <a:p>
            <a:pPr lvl="1" rtl="0"/>
            <a:r>
              <a:rPr lang="cs-CZ" b="0" i="0" u="none" strike="noStrike" baseline="0" smtClean="0">
                <a:latin typeface="Segoe"/>
                <a:ea typeface="ＭＳ ゴシック"/>
              </a:rPr>
              <a:t>Click the </a:t>
            </a:r>
            <a:r>
              <a:rPr lang="cs-CZ" b="1" i="0" u="none" strike="noStrike" baseline="0" smtClean="0">
                <a:latin typeface="Segoe"/>
                <a:ea typeface="ＭＳ ゴシック"/>
              </a:rPr>
              <a:t>Center</a:t>
            </a:r>
            <a:r>
              <a:rPr lang="cs-CZ" b="0" i="0" u="none" strike="noStrike" baseline="0" smtClean="0">
                <a:latin typeface="Segoe"/>
                <a:ea typeface="ＭＳ ゴシック"/>
              </a:rPr>
              <a:t> button. PowerPoint aligns the text so that it is centered between the left and right border of the text box.</a:t>
            </a:r>
          </a:p>
          <a:p>
            <a:pPr lvl="1" rtl="0"/>
            <a:r>
              <a:rPr lang="cs-CZ" b="0" i="0" u="none" strike="noStrike" baseline="0" smtClean="0">
                <a:latin typeface="Segoe"/>
                <a:ea typeface="ＭＳ ゴシック"/>
              </a:rPr>
              <a:t>Repeat this process for the </a:t>
            </a:r>
            <a:r>
              <a:rPr lang="cs-CZ" b="1" i="0" u="none" strike="noStrike" baseline="0" smtClean="0">
                <a:latin typeface="Segoe"/>
                <a:ea typeface="ＭＳ ゴシック"/>
              </a:rPr>
              <a:t>Ways to Maximize Our Profits</a:t>
            </a:r>
            <a:r>
              <a:rPr lang="cs-CZ" b="0" i="0" u="none" strike="noStrike" baseline="0" smtClean="0">
                <a:latin typeface="Segoe"/>
                <a:ea typeface="ＭＳ ゴシック"/>
              </a:rPr>
              <a:t> text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spTree>
    <p:extLst>
      <p:ext uri="{BB962C8B-B14F-4D97-AF65-F5344CB8AC3E}">
        <p14:creationId xmlns:p14="http://schemas.microsoft.com/office/powerpoint/2010/main" val="29703140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Align Text in a Text Box</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Click </a:t>
            </a:r>
            <a:r>
              <a:rPr lang="cs-CZ" b="1" i="0" u="none" strike="noStrike" baseline="0" smtClean="0">
                <a:latin typeface="Segoe"/>
                <a:ea typeface="ＭＳ ゴシック"/>
              </a:rPr>
              <a:t>outside the text box</a:t>
            </a:r>
            <a:r>
              <a:rPr lang="cs-CZ" b="0" i="0" u="none" strike="noStrike" baseline="0" smtClean="0">
                <a:latin typeface="Segoe"/>
                <a:ea typeface="ＭＳ ゴシック"/>
              </a:rPr>
              <a:t> to clear its border. Your slide should look like the one below.</a:t>
            </a:r>
          </a:p>
          <a:p>
            <a:pPr lvl="1" rtl="0">
              <a:buAutoNum type="arabicPeriod" startAt="4"/>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 </a:t>
            </a:r>
            <a:r>
              <a:rPr lang="cs-CZ" b="0" i="0" u="none" strike="noStrike" baseline="0" smtClean="0">
                <a:latin typeface="Segoe"/>
                <a:ea typeface="ＭＳ ゴシック"/>
              </a:rPr>
              <a:t>the presentation open to use in the next exercise.</a:t>
            </a:r>
            <a:r>
              <a:rPr lang="cs-CZ" b="0" i="0" u="none" strike="noStrike" baseline="0" smtClean="0">
                <a:latin typeface="Times New Roman"/>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pic>
        <p:nvPicPr>
          <p:cNvPr id="7" name="Picture 6" descr="03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429000"/>
            <a:ext cx="4762500" cy="2314117"/>
          </a:xfrm>
          <a:prstGeom prst="rect">
            <a:avLst/>
          </a:prstGeom>
        </p:spPr>
      </p:pic>
    </p:spTree>
    <p:extLst>
      <p:ext uri="{BB962C8B-B14F-4D97-AF65-F5344CB8AC3E}">
        <p14:creationId xmlns:p14="http://schemas.microsoft.com/office/powerpoint/2010/main" val="10368469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Orient Text in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Go to </a:t>
            </a:r>
            <a:r>
              <a:rPr lang="cs-CZ" b="1" i="0" u="none" strike="noStrike" baseline="0" smtClean="0">
                <a:latin typeface="Segoe"/>
                <a:ea typeface="ＭＳ ゴシック"/>
              </a:rPr>
              <a:t>slide 3</a:t>
            </a:r>
            <a:r>
              <a:rPr lang="cs-CZ" b="0" i="0" u="none" strike="noStrike" baseline="0" smtClean="0">
                <a:latin typeface="Times New Roman"/>
                <a:ea typeface="ＭＳ ゴシック"/>
              </a:rPr>
              <a:t>.</a:t>
            </a:r>
          </a:p>
          <a:p>
            <a:pPr lvl="1" rtl="0"/>
            <a:r>
              <a:rPr lang="cs-CZ" b="0" i="0" u="none" strike="noStrike" baseline="0" smtClean="0">
                <a:latin typeface="Segoe"/>
                <a:ea typeface="ＭＳ ゴシック"/>
              </a:rPr>
              <a:t>Select the </a:t>
            </a:r>
            <a:r>
              <a:rPr lang="cs-CZ" b="1" i="0" u="none" strike="noStrike" baseline="0" smtClean="0">
                <a:latin typeface="Segoe"/>
                <a:ea typeface="ＭＳ ゴシック"/>
              </a:rPr>
              <a:t>Indicators </a:t>
            </a:r>
            <a:r>
              <a:rPr lang="cs-CZ" b="0" i="0" u="none" strike="noStrike" baseline="0" smtClean="0">
                <a:latin typeface="Segoe"/>
                <a:ea typeface="ＭＳ ゴシック"/>
              </a:rPr>
              <a:t>text box.</a:t>
            </a:r>
          </a:p>
          <a:p>
            <a:pPr lvl="1" rtl="0"/>
            <a:r>
              <a:rPr lang="cs-CZ" b="0" i="0" u="none" strike="noStrike" baseline="0" smtClean="0">
                <a:latin typeface="Segoe"/>
                <a:ea typeface="ＭＳ ゴシック"/>
              </a:rPr>
              <a:t>On the Home tab, click the </a:t>
            </a:r>
            <a:r>
              <a:rPr lang="cs-CZ" b="1" i="0" u="none" strike="noStrike" baseline="0" smtClean="0">
                <a:latin typeface="Segoe"/>
                <a:ea typeface="ＭＳ ゴシック"/>
              </a:rPr>
              <a:t>Align Text</a:t>
            </a:r>
            <a:r>
              <a:rPr lang="cs-CZ" b="0" i="0" u="none" strike="noStrike" baseline="0" smtClean="0">
                <a:latin typeface="Segoe"/>
                <a:ea typeface="ＭＳ ゴシック"/>
              </a:rPr>
              <a:t> </a:t>
            </a:r>
            <a:r>
              <a:rPr lang="cs-CZ" b="1" i="0" u="none" strike="noStrike" baseline="0" smtClean="0">
                <a:latin typeface="Segoe"/>
                <a:ea typeface="ＭＳ ゴシック"/>
              </a:rPr>
              <a:t>drop-down arrow</a:t>
            </a:r>
            <a:r>
              <a:rPr lang="cs-CZ" b="0" i="0" u="none" strike="noStrike" baseline="0" smtClean="0">
                <a:latin typeface="Segoe"/>
                <a:ea typeface="ＭＳ ゴシック"/>
              </a:rPr>
              <a:t> in the Paragraph group, and then click </a:t>
            </a:r>
            <a:r>
              <a:rPr lang="cs-CZ" b="1" i="0" u="none" strike="noStrike" baseline="0" smtClean="0">
                <a:latin typeface="Segoe"/>
                <a:ea typeface="ＭＳ ゴシック"/>
              </a:rPr>
              <a:t>Top</a:t>
            </a:r>
            <a:r>
              <a:rPr lang="cs-CZ" b="0" i="0" u="none" strike="noStrike" baseline="0" smtClean="0">
                <a:latin typeface="Times New Roman"/>
                <a:ea typeface="ＭＳ ゴシック"/>
              </a:rPr>
              <a:t>.</a:t>
            </a:r>
          </a:p>
          <a:p>
            <a:pPr lvl="1" rtl="0"/>
            <a:r>
              <a:rPr lang="cs-CZ" b="0" i="0" u="none" strike="noStrike" baseline="0" smtClean="0">
                <a:latin typeface="Segoe"/>
                <a:ea typeface="ＭＳ ゴシック"/>
              </a:rPr>
              <a:t>On the Home tab, click the </a:t>
            </a:r>
            <a:r>
              <a:rPr lang="cs-CZ" b="1" i="0" u="none" strike="noStrike" baseline="0" smtClean="0">
                <a:latin typeface="Segoe"/>
                <a:ea typeface="ＭＳ ゴシック"/>
              </a:rPr>
              <a:t>Text Direction</a:t>
            </a:r>
            <a:r>
              <a:rPr lang="cs-CZ" b="0" i="0" u="none" strike="noStrike" baseline="0" smtClean="0">
                <a:latin typeface="Segoe"/>
                <a:ea typeface="ＭＳ ゴシック"/>
              </a:rPr>
              <a:t> </a:t>
            </a:r>
            <a:r>
              <a:rPr lang="cs-CZ" b="1" i="0" u="none" strike="noStrike" baseline="0" smtClean="0">
                <a:latin typeface="Segoe"/>
                <a:ea typeface="ＭＳ ゴシック"/>
              </a:rPr>
              <a:t>drop-down arrow</a:t>
            </a:r>
            <a:r>
              <a:rPr lang="cs-CZ" b="0" i="0" u="none" strike="noStrike" baseline="0" smtClean="0">
                <a:latin typeface="Segoe"/>
                <a:ea typeface="ＭＳ ゴシック"/>
              </a:rPr>
              <a:t> in the Paragraph group. A menu of text direction choices displays.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spTree>
    <p:extLst>
      <p:ext uri="{BB962C8B-B14F-4D97-AF65-F5344CB8AC3E}">
        <p14:creationId xmlns:p14="http://schemas.microsoft.com/office/powerpoint/2010/main" val="3904146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Orient Text in a Text Box</a:t>
            </a:r>
          </a:p>
        </p:txBody>
      </p:sp>
      <p:sp>
        <p:nvSpPr>
          <p:cNvPr id="3" name="Text Placeholder 2"/>
          <p:cNvSpPr>
            <a:spLocks noGrp="1"/>
          </p:cNvSpPr>
          <p:nvPr>
            <p:ph type="body" idx="1"/>
          </p:nvPr>
        </p:nvSpPr>
        <p:spPr/>
        <p:txBody>
          <a:bodyPr/>
          <a:lstStyle/>
          <a:p>
            <a:pPr lvl="1" rtl="0">
              <a:buFont typeface="+mj-lt"/>
              <a:buAutoNum type="arabicPeriod" startAt="5"/>
            </a:pPr>
            <a:r>
              <a:rPr lang="cs-CZ" b="0" i="0" u="none" strike="noStrike" baseline="0" smtClean="0">
                <a:latin typeface="Segoe"/>
                <a:ea typeface="ＭＳ ゴシック"/>
              </a:rPr>
              <a:t>Click </a:t>
            </a:r>
            <a:r>
              <a:rPr lang="cs-CZ" b="1" i="0" u="none" strike="noStrike" baseline="0" smtClean="0">
                <a:latin typeface="Segoe"/>
                <a:ea typeface="ＭＳ ゴシック"/>
              </a:rPr>
              <a:t>Rotate all text 270°</a:t>
            </a:r>
            <a:r>
              <a:rPr lang="cs-CZ" b="0" i="0" u="none" strike="noStrike" baseline="0" smtClean="0">
                <a:latin typeface="Segoe"/>
                <a:ea typeface="ＭＳ ゴシック"/>
              </a:rPr>
              <a:t> (below). PowerPoint changes the orientation of the text in the text box to run from the bottom of the text box to the top.</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pic>
        <p:nvPicPr>
          <p:cNvPr id="7" name="Picture 6" descr="03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667" y="2667000"/>
            <a:ext cx="5434814" cy="3522133"/>
          </a:xfrm>
          <a:prstGeom prst="rect">
            <a:avLst/>
          </a:prstGeom>
        </p:spPr>
      </p:pic>
    </p:spTree>
    <p:extLst>
      <p:ext uri="{BB962C8B-B14F-4D97-AF65-F5344CB8AC3E}">
        <p14:creationId xmlns:p14="http://schemas.microsoft.com/office/powerpoint/2010/main" val="331485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AutoFit Behavior</a:t>
            </a:r>
          </a:p>
        </p:txBody>
      </p:sp>
      <p:sp>
        <p:nvSpPr>
          <p:cNvPr id="3" name="Text Placeholder 2"/>
          <p:cNvSpPr>
            <a:spLocks noGrp="1"/>
          </p:cNvSpPr>
          <p:nvPr>
            <p:ph type="body" idx="1"/>
          </p:nvPr>
        </p:nvSpPr>
        <p:spPr/>
        <p:txBody>
          <a:bodyPr/>
          <a:lstStyle/>
          <a:p>
            <a:pPr lvl="1" rtl="0">
              <a:buFont typeface="+mj-lt"/>
              <a:buAutoNum type="arabicPeriod" startAt="2"/>
            </a:pPr>
            <a:r>
              <a:rPr lang="cs-CZ" b="0" i="0" u="none" strike="noStrike" baseline="0" smtClean="0">
                <a:latin typeface="Segoe"/>
                <a:ea typeface="ＭＳ ゴシック"/>
              </a:rPr>
              <a:t>Click the </a:t>
            </a:r>
            <a:r>
              <a:rPr lang="cs-CZ" b="1" i="0" u="none" strike="noStrike" baseline="0" smtClean="0">
                <a:latin typeface="Segoe"/>
                <a:ea typeface="ＭＳ ゴシック"/>
              </a:rPr>
              <a:t>AutoFit</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icon in the lower-</a:t>
            </a:r>
            <a:br>
              <a:rPr lang="cs-CZ" b="0" i="0" u="none" strike="noStrike" baseline="0" smtClean="0">
                <a:latin typeface="Segoe"/>
                <a:ea typeface="ＭＳ ゴシック"/>
              </a:rPr>
            </a:br>
            <a:r>
              <a:rPr lang="cs-CZ" b="0" i="0" u="none" strike="noStrike" baseline="0" smtClean="0">
                <a:latin typeface="Segoe"/>
                <a:ea typeface="ＭＳ ゴシック"/>
              </a:rPr>
              <a:t>left corner of the </a:t>
            </a:r>
            <a:br>
              <a:rPr lang="cs-CZ" b="0" i="0" u="none" strike="noStrike" baseline="0" smtClean="0">
                <a:latin typeface="Segoe"/>
                <a:ea typeface="ＭＳ ゴシック"/>
              </a:rPr>
            </a:br>
            <a:r>
              <a:rPr lang="cs-CZ" b="0" i="0" u="none" strike="noStrike" baseline="0" smtClean="0">
                <a:latin typeface="Segoe"/>
                <a:ea typeface="ＭＳ ゴシック"/>
              </a:rPr>
              <a:t>text box. A menu </a:t>
            </a:r>
            <a:br>
              <a:rPr lang="cs-CZ" b="0" i="0" u="none" strike="noStrike" baseline="0" smtClean="0">
                <a:latin typeface="Segoe"/>
                <a:ea typeface="ＭＳ ゴシック"/>
              </a:rPr>
            </a:br>
            <a:r>
              <a:rPr lang="cs-CZ" b="0" i="0" u="none" strike="noStrike" baseline="0" smtClean="0">
                <a:latin typeface="Segoe"/>
                <a:ea typeface="ＭＳ ゴシック"/>
              </a:rPr>
              <a:t>appears (right).</a:t>
            </a:r>
          </a:p>
          <a:p>
            <a:pPr lvl="1" rtl="0">
              <a:buAutoNum type="arabicPeriod" startAt="2"/>
            </a:pPr>
            <a:r>
              <a:rPr lang="cs-CZ" b="0" i="0" u="none" strike="noStrike" baseline="0" smtClean="0">
                <a:latin typeface="Segoe"/>
                <a:ea typeface="ＭＳ ゴシック"/>
              </a:rPr>
              <a:t>Click </a:t>
            </a:r>
            <a:r>
              <a:rPr lang="cs-CZ" b="1" i="0" u="none" strike="noStrike" baseline="0" smtClean="0">
                <a:latin typeface="Segoe"/>
                <a:ea typeface="ＭＳ ゴシック"/>
              </a:rPr>
              <a:t>Stop Fitting </a:t>
            </a:r>
            <a:br>
              <a:rPr lang="cs-CZ" b="1" i="0" u="none" strike="noStrike" baseline="0" smtClean="0">
                <a:latin typeface="Segoe"/>
                <a:ea typeface="ＭＳ ゴシック"/>
              </a:rPr>
            </a:br>
            <a:r>
              <a:rPr lang="cs-CZ" b="1" i="0" u="none" strike="noStrike" baseline="0" smtClean="0">
                <a:latin typeface="Segoe"/>
                <a:ea typeface="ＭＳ ゴシック"/>
              </a:rPr>
              <a:t>Text to This </a:t>
            </a:r>
            <a:br>
              <a:rPr lang="cs-CZ" b="1" i="0" u="none" strike="noStrike" baseline="0" smtClean="0">
                <a:latin typeface="Segoe"/>
                <a:ea typeface="ＭＳ ゴシック"/>
              </a:rPr>
            </a:br>
            <a:r>
              <a:rPr lang="cs-CZ" b="1" i="0" u="none" strike="noStrike" baseline="0" smtClean="0">
                <a:latin typeface="Segoe"/>
                <a:ea typeface="ＭＳ ゴシック"/>
              </a:rPr>
              <a:t>Placeholder</a:t>
            </a:r>
            <a:r>
              <a:rPr lang="cs-CZ" b="0" i="0" u="none" strike="noStrike" baseline="0" smtClean="0">
                <a:latin typeface="Segoe"/>
                <a:ea typeface="ＭＳ ゴシック"/>
              </a:rPr>
              <a:t>. The </a:t>
            </a:r>
            <a:br>
              <a:rPr lang="cs-CZ" b="0" i="0" u="none" strike="noStrike" baseline="0" smtClean="0">
                <a:latin typeface="Segoe"/>
                <a:ea typeface="ＭＳ ゴシック"/>
              </a:rPr>
            </a:br>
            <a:r>
              <a:rPr lang="cs-CZ" b="0" i="0" u="none" strike="noStrike" baseline="0" smtClean="0">
                <a:latin typeface="Segoe"/>
                <a:ea typeface="ＭＳ ゴシック"/>
              </a:rPr>
              <a:t>text returns to its </a:t>
            </a:r>
            <a:br>
              <a:rPr lang="cs-CZ" b="0" i="0" u="none" strike="noStrike" baseline="0" smtClean="0">
                <a:latin typeface="Segoe"/>
                <a:ea typeface="ＭＳ ゴシック"/>
              </a:rPr>
            </a:br>
            <a:r>
              <a:rPr lang="cs-CZ" b="0" i="0" u="none" strike="noStrike" baseline="0" smtClean="0">
                <a:latin typeface="Segoe"/>
                <a:ea typeface="ＭＳ ゴシック"/>
              </a:rPr>
              <a:t>default size and </a:t>
            </a:r>
            <a:br>
              <a:rPr lang="cs-CZ" b="0" i="0" u="none" strike="noStrike" baseline="0" smtClean="0">
                <a:latin typeface="Segoe"/>
                <a:ea typeface="ＭＳ ゴシック"/>
              </a:rPr>
            </a:br>
            <a:r>
              <a:rPr lang="cs-CZ" b="0" i="0" u="none" strike="noStrike" baseline="0" smtClean="0">
                <a:latin typeface="Segoe"/>
                <a:ea typeface="ＭＳ ゴシック"/>
              </a:rPr>
              <a:t>overflows the </a:t>
            </a:r>
            <a:br>
              <a:rPr lang="cs-CZ" b="0" i="0" u="none" strike="noStrike" baseline="0" smtClean="0">
                <a:latin typeface="Segoe"/>
                <a:ea typeface="ＭＳ ゴシック"/>
              </a:rPr>
            </a:br>
            <a:r>
              <a:rPr lang="cs-CZ" b="0" i="0" u="none" strike="noStrike" baseline="0" smtClean="0">
                <a:latin typeface="Segoe"/>
                <a:ea typeface="ＭＳ ゴシック"/>
              </a:rPr>
              <a:t>bottom of the text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03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4600" y="1600200"/>
            <a:ext cx="4902200" cy="3661369"/>
          </a:xfrm>
          <a:prstGeom prst="rect">
            <a:avLst/>
          </a:prstGeom>
        </p:spPr>
      </p:pic>
    </p:spTree>
    <p:extLst>
      <p:ext uri="{BB962C8B-B14F-4D97-AF65-F5344CB8AC3E}">
        <p14:creationId xmlns:p14="http://schemas.microsoft.com/office/powerpoint/2010/main" val="8488219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Orient Text in a Text Box</a:t>
            </a:r>
          </a:p>
        </p:txBody>
      </p:sp>
      <p:sp>
        <p:nvSpPr>
          <p:cNvPr id="3" name="Text Placeholder 2"/>
          <p:cNvSpPr>
            <a:spLocks noGrp="1"/>
          </p:cNvSpPr>
          <p:nvPr>
            <p:ph type="body" idx="1"/>
          </p:nvPr>
        </p:nvSpPr>
        <p:spPr/>
        <p:txBody>
          <a:bodyPr/>
          <a:lstStyle/>
          <a:p>
            <a:pPr lvl="1" rtl="0">
              <a:buFont typeface="+mj-lt"/>
              <a:buAutoNum type="arabicPeriod" startAt="6"/>
            </a:pPr>
            <a:r>
              <a:rPr lang="cs-CZ" sz="2000" b="0" i="0" u="none" strike="noStrike" baseline="0" smtClean="0">
                <a:latin typeface="Segoe"/>
                <a:ea typeface="ＭＳ ゴシック"/>
              </a:rPr>
              <a:t>Drag the bottom </a:t>
            </a:r>
            <a:br>
              <a:rPr lang="cs-CZ" sz="2000" b="0" i="0" u="none" strike="noStrike" baseline="0" smtClean="0">
                <a:latin typeface="Segoe"/>
                <a:ea typeface="ＭＳ ゴシック"/>
              </a:rPr>
            </a:br>
            <a:r>
              <a:rPr lang="cs-CZ" sz="2000" b="0" i="0" u="none" strike="noStrike" baseline="0" smtClean="0">
                <a:latin typeface="Segoe"/>
                <a:ea typeface="ＭＳ ゴシック"/>
              </a:rPr>
              <a:t>right corner select-</a:t>
            </a:r>
            <a:br>
              <a:rPr lang="cs-CZ" sz="2000" b="0" i="0" u="none" strike="noStrike" baseline="0" smtClean="0">
                <a:latin typeface="Segoe"/>
                <a:ea typeface="ＭＳ ゴシック"/>
              </a:rPr>
            </a:br>
            <a:r>
              <a:rPr lang="cs-CZ" sz="2000" b="0" i="0" u="none" strike="noStrike" baseline="0" smtClean="0">
                <a:latin typeface="Segoe"/>
                <a:ea typeface="ＭＳ ゴシック"/>
              </a:rPr>
              <a:t>ion handle down-</a:t>
            </a:r>
            <a:br>
              <a:rPr lang="cs-CZ" sz="2000" b="0" i="0" u="none" strike="noStrike" baseline="0" smtClean="0">
                <a:latin typeface="Segoe"/>
                <a:ea typeface="ＭＳ ゴシック"/>
              </a:rPr>
            </a:br>
            <a:r>
              <a:rPr lang="cs-CZ" sz="2000" b="0" i="0" u="none" strike="noStrike" baseline="0" smtClean="0">
                <a:latin typeface="Segoe"/>
                <a:ea typeface="ＭＳ ゴシック"/>
              </a:rPr>
              <a:t>ward on the text </a:t>
            </a:r>
            <a:br>
              <a:rPr lang="cs-CZ" sz="2000" b="0" i="0" u="none" strike="noStrike" baseline="0" smtClean="0">
                <a:latin typeface="Segoe"/>
                <a:ea typeface="ＭＳ ゴシック"/>
              </a:rPr>
            </a:br>
            <a:r>
              <a:rPr lang="cs-CZ" sz="2000" b="0" i="0" u="none" strike="noStrike" baseline="0" smtClean="0">
                <a:latin typeface="Segoe"/>
                <a:ea typeface="ＭＳ ゴシック"/>
              </a:rPr>
              <a:t>box, increasing </a:t>
            </a:r>
            <a:br>
              <a:rPr lang="cs-CZ" sz="2000" b="0" i="0" u="none" strike="noStrike" baseline="0" smtClean="0">
                <a:latin typeface="Segoe"/>
                <a:ea typeface="ＭＳ ゴシック"/>
              </a:rPr>
            </a:br>
            <a:r>
              <a:rPr lang="cs-CZ" sz="2000" b="0" i="0" u="none" strike="noStrike" baseline="0" smtClean="0">
                <a:latin typeface="Segoe"/>
                <a:ea typeface="ＭＳ ゴシック"/>
              </a:rPr>
              <a:t>the height and </a:t>
            </a:r>
            <a:br>
              <a:rPr lang="cs-CZ" sz="2000" b="0" i="0" u="none" strike="noStrike" baseline="0" smtClean="0">
                <a:latin typeface="Segoe"/>
                <a:ea typeface="ＭＳ ゴシック"/>
              </a:rPr>
            </a:br>
            <a:r>
              <a:rPr lang="cs-CZ" sz="2000" b="0" i="0" u="none" strike="noStrike" baseline="0" smtClean="0">
                <a:latin typeface="Segoe"/>
                <a:ea typeface="ＭＳ ゴシック"/>
              </a:rPr>
              <a:t>decreasing the </a:t>
            </a:r>
            <a:br>
              <a:rPr lang="cs-CZ" sz="2000" b="0" i="0" u="none" strike="noStrike" baseline="0" smtClean="0">
                <a:latin typeface="Segoe"/>
                <a:ea typeface="ＭＳ ゴシック"/>
              </a:rPr>
            </a:br>
            <a:r>
              <a:rPr lang="cs-CZ" sz="2000" b="0" i="0" u="none" strike="noStrike" baseline="0" smtClean="0">
                <a:latin typeface="Segoe"/>
                <a:ea typeface="ＭＳ ゴシック"/>
              </a:rPr>
              <a:t>width of the text </a:t>
            </a:r>
            <a:br>
              <a:rPr lang="cs-CZ" sz="2000" b="0" i="0" u="none" strike="noStrike" baseline="0" smtClean="0">
                <a:latin typeface="Segoe"/>
                <a:ea typeface="ＭＳ ゴシック"/>
              </a:rPr>
            </a:br>
            <a:r>
              <a:rPr lang="cs-CZ" sz="2000" b="0" i="0" u="none" strike="noStrike" baseline="0" smtClean="0">
                <a:latin typeface="Segoe"/>
                <a:ea typeface="ＭＳ ゴシック"/>
              </a:rPr>
              <a:t>box so the text </a:t>
            </a:r>
            <a:br>
              <a:rPr lang="cs-CZ" sz="2000" b="0" i="0" u="none" strike="noStrike" baseline="0" smtClean="0">
                <a:latin typeface="Segoe"/>
                <a:ea typeface="ＭＳ ゴシック"/>
              </a:rPr>
            </a:br>
            <a:r>
              <a:rPr lang="cs-CZ" sz="2000" b="0" i="0" u="none" strike="noStrike" baseline="0" smtClean="0">
                <a:latin typeface="Segoe"/>
                <a:ea typeface="ＭＳ ゴシック"/>
              </a:rPr>
              <a:t>appears in a single </a:t>
            </a:r>
            <a:br>
              <a:rPr lang="cs-CZ" sz="2000" b="0" i="0" u="none" strike="noStrike" baseline="0" smtClean="0">
                <a:latin typeface="Segoe"/>
                <a:ea typeface="ＭＳ ゴシック"/>
              </a:rPr>
            </a:br>
            <a:r>
              <a:rPr lang="cs-CZ" sz="2000" b="0" i="0" u="none" strike="noStrike" baseline="0" smtClean="0">
                <a:latin typeface="Segoe"/>
                <a:ea typeface="ＭＳ ゴシック"/>
              </a:rPr>
              <a:t>vertical column </a:t>
            </a:r>
            <a:br>
              <a:rPr lang="cs-CZ" sz="2000" b="0" i="0" u="none" strike="noStrike" baseline="0" smtClean="0">
                <a:latin typeface="Segoe"/>
                <a:ea typeface="ＭＳ ゴシック"/>
              </a:rPr>
            </a:br>
            <a:r>
              <a:rPr lang="cs-CZ" sz="2000" b="0" i="0" u="none" strike="noStrike" baseline="0" smtClean="0">
                <a:latin typeface="Segoe"/>
                <a:ea typeface="ＭＳ ゴシック"/>
              </a:rPr>
              <a:t>along the left side </a:t>
            </a:r>
            <a:br>
              <a:rPr lang="cs-CZ" sz="2000" b="0" i="0" u="none" strike="noStrike" baseline="0" smtClean="0">
                <a:latin typeface="Segoe"/>
                <a:ea typeface="ＭＳ ゴシック"/>
              </a:rPr>
            </a:br>
            <a:r>
              <a:rPr lang="cs-CZ" sz="2000" b="0" i="0" u="none" strike="noStrike" baseline="0" smtClean="0">
                <a:latin typeface="Segoe"/>
                <a:ea typeface="ＭＳ ゴシック"/>
              </a:rPr>
              <a:t>of the slide. Your</a:t>
            </a:r>
            <a:br>
              <a:rPr lang="cs-CZ" sz="2000" b="0" i="0" u="none" strike="noStrike" baseline="0" smtClean="0">
                <a:latin typeface="Segoe"/>
                <a:ea typeface="ＭＳ ゴシック"/>
              </a:rPr>
            </a:br>
            <a:r>
              <a:rPr lang="cs-CZ" sz="2000" b="0" i="0" u="none" strike="noStrike" baseline="0" smtClean="0">
                <a:latin typeface="Segoe"/>
                <a:ea typeface="ＭＳ ゴシック"/>
              </a:rPr>
              <a:t> slide should look like the one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80</a:t>
            </a:fld>
            <a:endParaRPr lang="en-US" dirty="0"/>
          </a:p>
        </p:txBody>
      </p:sp>
      <p:pic>
        <p:nvPicPr>
          <p:cNvPr id="7" name="Picture 6" descr="03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267" y="1600200"/>
            <a:ext cx="5029200" cy="3754633"/>
          </a:xfrm>
          <a:prstGeom prst="rect">
            <a:avLst/>
          </a:prstGeom>
        </p:spPr>
      </p:pic>
    </p:spTree>
    <p:extLst>
      <p:ext uri="{BB962C8B-B14F-4D97-AF65-F5344CB8AC3E}">
        <p14:creationId xmlns:p14="http://schemas.microsoft.com/office/powerpoint/2010/main" val="2720087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Orient Text in a Text Box</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smtClean="0">
                <a:latin typeface="Segoe"/>
                <a:ea typeface="ＭＳ ゴシック"/>
              </a:rPr>
              <a:t>Switch to </a:t>
            </a:r>
            <a:r>
              <a:rPr lang="cs-CZ" b="1" i="0" u="none" strike="noStrike" baseline="0" smtClean="0">
                <a:latin typeface="Segoe"/>
                <a:ea typeface="ＭＳ ゴシック"/>
              </a:rPr>
              <a:t>slide 1,</a:t>
            </a:r>
            <a:r>
              <a:rPr lang="cs-CZ" b="0" i="0" u="none" strike="noStrike" baseline="0" smtClean="0">
                <a:latin typeface="Segoe"/>
                <a:ea typeface="ＭＳ ゴシック"/>
              </a:rPr>
              <a:t> and draw </a:t>
            </a:r>
            <a:r>
              <a:rPr lang="cs-CZ" b="1" i="0" u="none" strike="noStrike" baseline="0" smtClean="0">
                <a:latin typeface="Segoe"/>
                <a:ea typeface="ＭＳ ゴシック"/>
              </a:rPr>
              <a:t>another text box</a:t>
            </a:r>
            <a:r>
              <a:rPr lang="cs-CZ" b="0" i="0" u="none" strike="noStrike" baseline="0" smtClean="0">
                <a:latin typeface="Segoe"/>
                <a:ea typeface="ＭＳ ゴシック"/>
              </a:rPr>
              <a:t> on slide 1 in the top left corner. Type </a:t>
            </a:r>
            <a:r>
              <a:rPr lang="cs-CZ" b="1" i="0" u="none" strike="noStrike" baseline="0" smtClean="0">
                <a:latin typeface="Segoe"/>
                <a:ea typeface="ＭＳ ゴシック"/>
              </a:rPr>
              <a:t>Sales Department</a:t>
            </a:r>
            <a:r>
              <a:rPr lang="cs-CZ" b="0" i="0" u="none" strike="noStrike" baseline="0" smtClean="0">
                <a:latin typeface="Segoe"/>
                <a:ea typeface="ＭＳ ゴシック"/>
              </a:rPr>
              <a:t> in the text box.</a:t>
            </a:r>
          </a:p>
          <a:p>
            <a:pPr lvl="1" rtl="0">
              <a:buAutoNum type="arabicPeriod" startAt="7"/>
            </a:pPr>
            <a:r>
              <a:rPr lang="cs-CZ" b="0" i="0" u="none" strike="noStrike" baseline="0" smtClean="0">
                <a:latin typeface="Segoe"/>
                <a:ea typeface="ＭＳ ゴシック"/>
              </a:rPr>
              <a:t>Move the mouse to the </a:t>
            </a:r>
            <a:r>
              <a:rPr lang="cs-CZ" b="1" i="0" u="none" strike="noStrike" baseline="0" smtClean="0">
                <a:latin typeface="Segoe"/>
                <a:ea typeface="ＭＳ ゴシック"/>
              </a:rPr>
              <a:t>round rotation handle</a:t>
            </a:r>
            <a:r>
              <a:rPr lang="cs-CZ" b="0" i="0" u="none" strike="noStrike" baseline="0" smtClean="0">
                <a:latin typeface="Segoe"/>
                <a:ea typeface="ＭＳ ゴシック"/>
              </a:rPr>
              <a:t> at the top center of the text box. The mouse pointer changes to an open-ended circle with an arrow point.</a:t>
            </a:r>
          </a:p>
          <a:p>
            <a:pPr lvl="1" rtl="0">
              <a:buAutoNum type="arabicPeriod" startAt="7"/>
            </a:pPr>
            <a:r>
              <a:rPr lang="cs-CZ" b="0" i="0" u="none" strike="noStrike" baseline="0" smtClean="0">
                <a:latin typeface="Segoe"/>
                <a:ea typeface="ＭＳ ゴシック"/>
              </a:rPr>
              <a:t>Click and hold down the </a:t>
            </a:r>
            <a:r>
              <a:rPr lang="cs-CZ" b="1" i="0" u="none" strike="noStrike" baseline="0" smtClean="0">
                <a:latin typeface="Segoe"/>
                <a:ea typeface="ＭＳ ゴシック"/>
              </a:rPr>
              <a:t>mouse button</a:t>
            </a:r>
            <a:r>
              <a:rPr lang="cs-CZ"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81</a:t>
            </a:fld>
            <a:endParaRPr lang="en-US" dirty="0"/>
          </a:p>
        </p:txBody>
      </p:sp>
    </p:spTree>
    <p:extLst>
      <p:ext uri="{BB962C8B-B14F-4D97-AF65-F5344CB8AC3E}">
        <p14:creationId xmlns:p14="http://schemas.microsoft.com/office/powerpoint/2010/main" val="4100778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Orient Text in a Text Box</a:t>
            </a:r>
          </a:p>
        </p:txBody>
      </p:sp>
      <p:sp>
        <p:nvSpPr>
          <p:cNvPr id="3" name="Text Placeholder 2"/>
          <p:cNvSpPr>
            <a:spLocks noGrp="1"/>
          </p:cNvSpPr>
          <p:nvPr>
            <p:ph type="body" idx="1"/>
          </p:nvPr>
        </p:nvSpPr>
        <p:spPr/>
        <p:txBody>
          <a:bodyPr/>
          <a:lstStyle/>
          <a:p>
            <a:pPr lvl="1" rtl="0">
              <a:buFont typeface="+mj-lt"/>
              <a:buAutoNum type="arabicPeriod" startAt="10"/>
            </a:pPr>
            <a:r>
              <a:rPr lang="cs-CZ" b="0" i="0" u="none" strike="noStrike" baseline="0" smtClean="0">
                <a:latin typeface="Segoe"/>
                <a:ea typeface="ＭＳ ゴシック"/>
              </a:rPr>
              <a:t>Move the mouse to the </a:t>
            </a:r>
            <a:r>
              <a:rPr lang="cs-CZ" b="1" i="0" u="none" strike="noStrike" baseline="0" smtClean="0">
                <a:latin typeface="Segoe"/>
                <a:ea typeface="ＭＳ ゴシック"/>
              </a:rPr>
              <a:t>left</a:t>
            </a:r>
            <a:r>
              <a:rPr lang="cs-CZ" b="0" i="0" u="none" strike="noStrike" baseline="0" smtClean="0">
                <a:latin typeface="Segoe"/>
                <a:ea typeface="ＭＳ ゴシック"/>
              </a:rPr>
              <a:t> so that the outline of the text box starts to rotate around its center (below).</a:t>
            </a:r>
          </a:p>
          <a:p>
            <a:pPr lvl="1" rtl="0">
              <a:buAutoNum type="arabicPeriod" startAt="10"/>
            </a:pPr>
            <a:r>
              <a:rPr lang="cs-CZ" b="0" i="0" u="none" strike="noStrike" baseline="0" smtClean="0">
                <a:latin typeface="Segoe"/>
                <a:ea typeface="ＭＳ ゴシック"/>
              </a:rPr>
              <a:t>Rotate the text box to about a </a:t>
            </a:r>
            <a:r>
              <a:rPr lang="cs-CZ" b="1" i="0" u="none" strike="noStrike" baseline="0" smtClean="0">
                <a:latin typeface="Segoe"/>
                <a:ea typeface="ＭＳ ゴシック"/>
              </a:rPr>
              <a:t>30-degree angle</a:t>
            </a:r>
            <a:r>
              <a:rPr lang="cs-CZ" b="0" i="0" u="none" strike="noStrike" baseline="0" smtClean="0">
                <a:latin typeface="Segoe"/>
                <a:ea typeface="ＭＳ ゴシック"/>
              </a:rPr>
              <a:t>, and then release the mouse button.</a:t>
            </a:r>
          </a:p>
          <a:p>
            <a:pPr lvl="1">
              <a:buFont typeface="+mj-lt"/>
              <a:buAutoNum type="arabicPeriod" startAt="10"/>
            </a:pPr>
            <a:r>
              <a:rPr lang="cs-CZ">
                <a:latin typeface="Segoe"/>
                <a:ea typeface="ＭＳ ゴシック"/>
              </a:rPr>
              <a:t>Move the rotated text box so that it overlaps the corner of the title box.</a:t>
            </a:r>
          </a:p>
          <a:p>
            <a:pPr lvl="1" rtl="0">
              <a:buAutoNum type="arabicPeriod" startAt="10"/>
            </a:pPr>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82</a:t>
            </a:fld>
            <a:endParaRPr lang="en-US" dirty="0"/>
          </a:p>
        </p:txBody>
      </p:sp>
      <p:pic>
        <p:nvPicPr>
          <p:cNvPr id="7" name="Picture 6" descr="03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3818466"/>
            <a:ext cx="3479800" cy="2108200"/>
          </a:xfrm>
          <a:prstGeom prst="rect">
            <a:avLst/>
          </a:prstGeom>
        </p:spPr>
      </p:pic>
    </p:spTree>
    <p:extLst>
      <p:ext uri="{BB962C8B-B14F-4D97-AF65-F5344CB8AC3E}">
        <p14:creationId xmlns:p14="http://schemas.microsoft.com/office/powerpoint/2010/main" val="2777020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Orient Text in a Text Box</a:t>
            </a:r>
          </a:p>
        </p:txBody>
      </p:sp>
      <p:sp>
        <p:nvSpPr>
          <p:cNvPr id="3" name="Text Placeholder 2"/>
          <p:cNvSpPr>
            <a:spLocks noGrp="1"/>
          </p:cNvSpPr>
          <p:nvPr>
            <p:ph type="body" idx="1"/>
          </p:nvPr>
        </p:nvSpPr>
        <p:spPr/>
        <p:txBody>
          <a:bodyPr/>
          <a:lstStyle/>
          <a:p>
            <a:pPr lvl="1" rtl="0">
              <a:buFont typeface="+mj-lt"/>
              <a:buAutoNum type="arabicPeriod" startAt="13"/>
            </a:pPr>
            <a:r>
              <a:rPr lang="cs-CZ" b="0" i="0" u="none" strike="noStrike" baseline="0" smtClean="0">
                <a:latin typeface="Segoe"/>
                <a:ea typeface="ＭＳ ゴシック"/>
              </a:rPr>
              <a:t>Click outside the text box to clear its sizing handles. Your slide should look like the one below.</a:t>
            </a:r>
          </a:p>
          <a:p>
            <a:pPr lvl="1" rtl="0">
              <a:buAutoNum type="arabicPeriod" startAt="13"/>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83</a:t>
            </a:fld>
            <a:endParaRPr lang="en-US" dirty="0"/>
          </a:p>
        </p:txBody>
      </p:sp>
      <p:pic>
        <p:nvPicPr>
          <p:cNvPr id="7" name="Picture 6" descr="03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667" y="3352800"/>
            <a:ext cx="5689600" cy="2825960"/>
          </a:xfrm>
          <a:prstGeom prst="rect">
            <a:avLst/>
          </a:prstGeom>
        </p:spPr>
      </p:pic>
    </p:spTree>
    <p:extLst>
      <p:ext uri="{BB962C8B-B14F-4D97-AF65-F5344CB8AC3E}">
        <p14:creationId xmlns:p14="http://schemas.microsoft.com/office/powerpoint/2010/main" val="308951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the Margins in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Go to </a:t>
            </a:r>
            <a:r>
              <a:rPr lang="cs-CZ" b="1" i="0" u="none" strike="noStrike" baseline="0" smtClean="0">
                <a:latin typeface="Segoe"/>
                <a:ea typeface="ＭＳ ゴシック"/>
              </a:rPr>
              <a:t>slide 3.</a:t>
            </a:r>
          </a:p>
          <a:p>
            <a:pPr lvl="1" rtl="0"/>
            <a:r>
              <a:rPr lang="cs-CZ" b="0" i="0" u="none" strike="noStrike" baseline="0" smtClean="0">
                <a:latin typeface="Segoe"/>
                <a:ea typeface="ＭＳ ゴシック"/>
              </a:rPr>
              <a:t>Select the </a:t>
            </a:r>
            <a:r>
              <a:rPr lang="cs-CZ" b="1" i="0" u="none" strike="noStrike" baseline="0" smtClean="0">
                <a:latin typeface="Segoe"/>
                <a:ea typeface="ＭＳ ゴシック"/>
              </a:rPr>
              <a:t>text box</a:t>
            </a:r>
            <a:r>
              <a:rPr lang="cs-CZ" b="0" i="0" u="none" strike="noStrike" baseline="0" smtClean="0">
                <a:latin typeface="Segoe"/>
                <a:ea typeface="ＭＳ ゴシック"/>
              </a:rPr>
              <a:t> on the right side of the slide, and drag it to the </a:t>
            </a:r>
            <a:r>
              <a:rPr lang="cs-CZ" b="1" i="0" u="none" strike="noStrike" baseline="0" smtClean="0">
                <a:latin typeface="Segoe"/>
                <a:ea typeface="ＭＳ ゴシック"/>
              </a:rPr>
              <a:t>left side of the slide</a:t>
            </a:r>
            <a:r>
              <a:rPr lang="cs-CZ" b="0" i="0" u="none" strike="noStrike" baseline="0" smtClean="0">
                <a:latin typeface="Segoe"/>
                <a:ea typeface="ＭＳ ゴシック"/>
              </a:rPr>
              <a:t>, just to the right of the Indicators text box.</a:t>
            </a:r>
          </a:p>
          <a:p>
            <a:pPr lvl="1" rtl="0"/>
            <a:r>
              <a:rPr lang="cs-CZ" b="0" i="0" u="none" strike="noStrike" baseline="0" smtClean="0">
                <a:latin typeface="Segoe"/>
                <a:ea typeface="ＭＳ ゴシック"/>
              </a:rPr>
              <a:t>Right-click inside the bulleted list’s text box, and then click </a:t>
            </a:r>
            <a:r>
              <a:rPr lang="cs-CZ" b="1" i="0" u="none" strike="noStrike" baseline="0" smtClean="0">
                <a:latin typeface="Segoe"/>
                <a:ea typeface="ＭＳ ゴシック"/>
              </a:rPr>
              <a:t>Format Shape</a:t>
            </a:r>
            <a:r>
              <a:rPr lang="cs-CZ" b="0" i="0" u="none" strike="noStrike" baseline="0" smtClean="0">
                <a:latin typeface="Segoe"/>
                <a:ea typeface="ＭＳ ゴシック"/>
              </a:rPr>
              <a:t> on the shortcut menu. The Format Shape task pane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84</a:t>
            </a:fld>
            <a:endParaRPr lang="en-US" dirty="0"/>
          </a:p>
        </p:txBody>
      </p:sp>
    </p:spTree>
    <p:extLst>
      <p:ext uri="{BB962C8B-B14F-4D97-AF65-F5344CB8AC3E}">
        <p14:creationId xmlns:p14="http://schemas.microsoft.com/office/powerpoint/2010/main" val="4928322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the Margins in a Text Box</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Click the </a:t>
            </a:r>
            <a:r>
              <a:rPr lang="cs-CZ" b="1" i="0" u="none" strike="noStrike" baseline="0" smtClean="0">
                <a:latin typeface="Segoe"/>
                <a:ea typeface="ＭＳ ゴシック"/>
              </a:rPr>
              <a:t>Size &amp; Properties </a:t>
            </a:r>
            <a:br>
              <a:rPr lang="cs-CZ" b="1" i="0" u="none" strike="noStrike" baseline="0" smtClean="0">
                <a:latin typeface="Segoe"/>
                <a:ea typeface="ＭＳ ゴシック"/>
              </a:rPr>
            </a:br>
            <a:r>
              <a:rPr lang="cs-CZ" b="1" i="0" u="none" strike="noStrike" baseline="0" smtClean="0">
                <a:latin typeface="Segoe"/>
                <a:ea typeface="ＭＳ ゴシック"/>
              </a:rPr>
              <a:t>icon, </a:t>
            </a:r>
            <a:r>
              <a:rPr lang="cs-CZ" b="0" i="0" u="none" strike="noStrike" baseline="0" smtClean="0">
                <a:latin typeface="Segoe"/>
                <a:ea typeface="ＭＳ ゴシック"/>
              </a:rPr>
              <a:t>and then click the </a:t>
            </a:r>
            <a:br>
              <a:rPr lang="cs-CZ" b="0" i="0" u="none" strike="noStrike" baseline="0" smtClean="0">
                <a:latin typeface="Segoe"/>
                <a:ea typeface="ＭＳ ゴシック"/>
              </a:rPr>
            </a:br>
            <a:r>
              <a:rPr lang="cs-CZ" b="1" i="0" u="none" strike="noStrike" baseline="0" smtClean="0">
                <a:latin typeface="Segoe"/>
                <a:ea typeface="ＭＳ ゴシック"/>
              </a:rPr>
              <a:t>Text Box</a:t>
            </a:r>
            <a:r>
              <a:rPr lang="cs-CZ" b="0" i="0" u="none" strike="noStrike" baseline="0" smtClean="0">
                <a:latin typeface="Segoe"/>
                <a:ea typeface="ＭＳ ゴシック"/>
              </a:rPr>
              <a:t> heading to expand </a:t>
            </a:r>
            <a:br>
              <a:rPr lang="cs-CZ" b="0" i="0" u="none" strike="noStrike" baseline="0" smtClean="0">
                <a:latin typeface="Segoe"/>
                <a:ea typeface="ＭＳ ゴシック"/>
              </a:rPr>
            </a:br>
            <a:r>
              <a:rPr lang="cs-CZ" b="0" i="0" u="none" strike="noStrike" baseline="0" smtClean="0">
                <a:latin typeface="Segoe"/>
                <a:ea typeface="ＭＳ ゴシック"/>
              </a:rPr>
              <a:t>its options. Text box layout </a:t>
            </a:r>
            <a:br>
              <a:rPr lang="cs-CZ" b="0" i="0" u="none" strike="noStrike" baseline="0" smtClean="0">
                <a:latin typeface="Segoe"/>
                <a:ea typeface="ＭＳ ゴシック"/>
              </a:rPr>
            </a:br>
            <a:r>
              <a:rPr lang="cs-CZ" b="0" i="0" u="none" strike="noStrike" baseline="0" smtClean="0">
                <a:latin typeface="Segoe"/>
                <a:ea typeface="ＭＳ ゴシック"/>
              </a:rPr>
              <a:t>options appear (right).</a:t>
            </a:r>
          </a:p>
          <a:p>
            <a:pPr lvl="1" rtl="0">
              <a:buAutoNum type="arabicPeriod" startAt="4"/>
            </a:pPr>
            <a:r>
              <a:rPr lang="cs-CZ" b="0" i="0" u="none" strike="noStrike" baseline="0" smtClean="0">
                <a:latin typeface="Segoe"/>
                <a:ea typeface="ＭＳ ゴシック"/>
              </a:rPr>
              <a:t>Click the </a:t>
            </a:r>
            <a:r>
              <a:rPr lang="cs-CZ" b="1" i="0" u="none" strike="noStrike" baseline="0" smtClean="0">
                <a:latin typeface="Segoe"/>
                <a:ea typeface="ＭＳ ゴシック"/>
              </a:rPr>
              <a:t>Left margin spin </a:t>
            </a:r>
            <a:br>
              <a:rPr lang="cs-CZ" b="1" i="0" u="none" strike="noStrike" baseline="0" smtClean="0">
                <a:latin typeface="Segoe"/>
                <a:ea typeface="ＭＳ ゴシック"/>
              </a:rPr>
            </a:br>
            <a:r>
              <a:rPr lang="cs-CZ" b="1" i="0" u="none" strike="noStrike" baseline="0" smtClean="0">
                <a:latin typeface="Segoe"/>
                <a:ea typeface="ＭＳ ゴシック"/>
              </a:rPr>
              <a:t>button</a:t>
            </a:r>
            <a:r>
              <a:rPr lang="cs-CZ" b="0" i="0" u="none" strike="noStrike" baseline="0" smtClean="0">
                <a:latin typeface="Segoe"/>
                <a:ea typeface="ＭＳ ゴシック"/>
              </a:rPr>
              <a:t> (up arrow) to set </a:t>
            </a:r>
            <a:br>
              <a:rPr lang="cs-CZ" b="0" i="0" u="none" strike="noStrike" baseline="0" smtClean="0">
                <a:latin typeface="Segoe"/>
                <a:ea typeface="ＭＳ ゴシック"/>
              </a:rPr>
            </a:br>
            <a:r>
              <a:rPr lang="cs-CZ" b="0" i="0" u="none" strike="noStrike" baseline="0" smtClean="0">
                <a:latin typeface="Segoe"/>
                <a:ea typeface="ＭＳ ゴシック"/>
              </a:rPr>
              <a:t>the left margin at </a:t>
            </a:r>
            <a:r>
              <a:rPr lang="cs-CZ" b="1" i="0" u="none" strike="noStrike" baseline="0" smtClean="0">
                <a:latin typeface="Segoe"/>
                <a:ea typeface="ＭＳ ゴシック"/>
              </a:rPr>
              <a:t>0.5”</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PowerPoint applies the </a:t>
            </a:r>
            <a:br>
              <a:rPr lang="cs-CZ" b="0" i="0" u="none" strike="noStrike" baseline="0" smtClean="0">
                <a:latin typeface="Segoe"/>
                <a:ea typeface="ＭＳ ゴシック"/>
              </a:rPr>
            </a:br>
            <a:r>
              <a:rPr lang="cs-CZ" b="0" i="0" u="none" strike="noStrike" baseline="0" smtClean="0">
                <a:latin typeface="Segoe"/>
                <a:ea typeface="ＭＳ ゴシック"/>
              </a:rPr>
              <a:t>margin changes </a:t>
            </a:r>
            <a:br>
              <a:rPr lang="cs-CZ" b="0" i="0" u="none" strike="noStrike" baseline="0" smtClean="0">
                <a:latin typeface="Segoe"/>
                <a:ea typeface="ＭＳ ゴシック"/>
              </a:rPr>
            </a:br>
            <a:r>
              <a:rPr lang="cs-CZ" b="0" i="0" u="none" strike="noStrike" baseline="0" smtClean="0">
                <a:latin typeface="Segoe"/>
                <a:ea typeface="ＭＳ ゴシック"/>
              </a:rPr>
              <a:t>immediately.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85</a:t>
            </a:fld>
            <a:endParaRPr lang="en-US" dirty="0"/>
          </a:p>
        </p:txBody>
      </p:sp>
      <p:pic>
        <p:nvPicPr>
          <p:cNvPr id="7" name="Picture 6" descr="03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166" y="1600200"/>
            <a:ext cx="3357434" cy="4392740"/>
          </a:xfrm>
          <a:prstGeom prst="rect">
            <a:avLst/>
          </a:prstGeom>
        </p:spPr>
      </p:pic>
    </p:spTree>
    <p:extLst>
      <p:ext uri="{BB962C8B-B14F-4D97-AF65-F5344CB8AC3E}">
        <p14:creationId xmlns:p14="http://schemas.microsoft.com/office/powerpoint/2010/main" val="5397713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the Margins in a Text Box</a:t>
            </a:r>
          </a:p>
        </p:txBody>
      </p:sp>
      <p:sp>
        <p:nvSpPr>
          <p:cNvPr id="3" name="Text Placeholder 2"/>
          <p:cNvSpPr>
            <a:spLocks noGrp="1"/>
          </p:cNvSpPr>
          <p:nvPr>
            <p:ph type="body" idx="1"/>
          </p:nvPr>
        </p:nvSpPr>
        <p:spPr/>
        <p:txBody>
          <a:bodyPr/>
          <a:lstStyle/>
          <a:p>
            <a:pPr lvl="1" rtl="0">
              <a:buFont typeface="+mj-lt"/>
              <a:buAutoNum type="arabicPeriod" startAt="6"/>
            </a:pPr>
            <a:r>
              <a:rPr lang="cs-CZ" sz="2000" b="0" i="0" u="none" strike="noStrike" baseline="0" smtClean="0">
                <a:latin typeface="Segoe"/>
                <a:ea typeface="ＭＳ ゴシック"/>
                <a:cs typeface="Segoe"/>
              </a:rPr>
              <a:t>Click the </a:t>
            </a:r>
            <a:r>
              <a:rPr lang="cs-CZ" sz="2000" b="1" i="0" u="none" strike="noStrike" baseline="0" smtClean="0">
                <a:latin typeface="Segoe"/>
                <a:ea typeface="ＭＳ ゴシック"/>
                <a:cs typeface="Segoe"/>
              </a:rPr>
              <a:t>Right margin spin button</a:t>
            </a:r>
            <a:r>
              <a:rPr lang="cs-CZ" sz="2000" b="0" i="0" u="none" strike="noStrike" baseline="0" smtClean="0">
                <a:latin typeface="Segoe"/>
                <a:ea typeface="ＭＳ ゴシック"/>
                <a:cs typeface="Segoe"/>
              </a:rPr>
              <a:t> to set the right margin at </a:t>
            </a:r>
            <a:r>
              <a:rPr lang="cs-CZ" sz="2000" b="1" i="0" u="none" strike="noStrike" baseline="0" smtClean="0">
                <a:latin typeface="Segoe"/>
                <a:ea typeface="ＭＳ ゴシック"/>
                <a:cs typeface="Segoe"/>
              </a:rPr>
              <a:t>0.5”</a:t>
            </a:r>
            <a:r>
              <a:rPr lang="cs-CZ" sz="2000" b="0" i="0" u="none" strike="noStrike" baseline="0" smtClean="0">
                <a:latin typeface="Segoe"/>
                <a:ea typeface="ＭＳ ゴシック"/>
                <a:cs typeface="Segoe"/>
              </a:rPr>
              <a:t>. </a:t>
            </a:r>
          </a:p>
          <a:p>
            <a:pPr lvl="1">
              <a:buFont typeface="+mj-lt"/>
              <a:buAutoNum type="arabicPeriod" startAt="7"/>
            </a:pPr>
            <a:r>
              <a:rPr lang="cs-CZ" sz="2000" b="0" i="0" u="none" strike="noStrike" baseline="0" smtClean="0">
                <a:latin typeface="Segoe"/>
                <a:ea typeface="ＭＳ ゴシック"/>
                <a:cs typeface="Segoe"/>
              </a:rPr>
              <a:t>Click </a:t>
            </a:r>
            <a:r>
              <a:rPr lang="cs-CZ" sz="2000" b="1" i="0" u="none" strike="noStrike" baseline="0" smtClean="0">
                <a:latin typeface="Segoe"/>
                <a:ea typeface="ＭＳ ゴシック"/>
                <a:cs typeface="Segoe"/>
              </a:rPr>
              <a:t>Close </a:t>
            </a:r>
            <a:r>
              <a:rPr lang="cs-CZ" sz="2000" b="0" i="0" u="none" strike="noStrike" baseline="0" smtClean="0">
                <a:latin typeface="Segoe"/>
                <a:ea typeface="ＭＳ ゴシック"/>
                <a:cs typeface="Segoe"/>
              </a:rPr>
              <a:t>to close </a:t>
            </a:r>
            <a:br>
              <a:rPr lang="cs-CZ" sz="2000" b="0" i="0" u="none" strike="noStrike" baseline="0" smtClean="0">
                <a:latin typeface="Segoe"/>
                <a:ea typeface="ＭＳ ゴシック"/>
                <a:cs typeface="Segoe"/>
              </a:rPr>
            </a:br>
            <a:r>
              <a:rPr lang="cs-CZ" sz="2000" b="0" i="0" u="none" strike="noStrike" baseline="0" smtClean="0">
                <a:latin typeface="Segoe"/>
                <a:ea typeface="ＭＳ ゴシック"/>
                <a:cs typeface="Segoe"/>
              </a:rPr>
              <a:t>the task pane.</a:t>
            </a:r>
          </a:p>
          <a:p>
            <a:pPr lvl="1">
              <a:buFont typeface="+mj-lt"/>
              <a:buAutoNum type="arabicPeriod" startAt="8"/>
            </a:pPr>
            <a:r>
              <a:rPr lang="cs-CZ" sz="2000">
                <a:latin typeface="Segoe"/>
                <a:ea typeface="ＭＳ ゴシック"/>
                <a:cs typeface="Segoe"/>
              </a:rPr>
              <a:t>Widen the text box </a:t>
            </a:r>
            <a:br>
              <a:rPr lang="cs-CZ" sz="2000">
                <a:latin typeface="Segoe"/>
                <a:ea typeface="ＭＳ ゴシック"/>
                <a:cs typeface="Segoe"/>
              </a:rPr>
            </a:br>
            <a:r>
              <a:rPr lang="cs-CZ" sz="2000">
                <a:latin typeface="Segoe"/>
                <a:ea typeface="ＭＳ ゴシック"/>
                <a:cs typeface="Segoe"/>
              </a:rPr>
              <a:t>to </a:t>
            </a:r>
            <a:r>
              <a:rPr lang="cs-CZ" sz="2000" b="1">
                <a:latin typeface="Segoe"/>
                <a:ea typeface="ＭＳ ゴシック"/>
                <a:cs typeface="Segoe"/>
              </a:rPr>
              <a:t>4”</a:t>
            </a:r>
            <a:r>
              <a:rPr lang="cs-CZ" sz="2000">
                <a:latin typeface="Segoe"/>
                <a:ea typeface="ＭＳ ゴシック"/>
                <a:cs typeface="Segoe"/>
              </a:rPr>
              <a:t> so that each </a:t>
            </a:r>
            <a:br>
              <a:rPr lang="cs-CZ" sz="2000">
                <a:latin typeface="Segoe"/>
                <a:ea typeface="ＭＳ ゴシック"/>
                <a:cs typeface="Segoe"/>
              </a:rPr>
            </a:br>
            <a:r>
              <a:rPr lang="cs-CZ" sz="2000">
                <a:latin typeface="Segoe"/>
                <a:ea typeface="ＭＳ ゴシック"/>
                <a:cs typeface="Segoe"/>
              </a:rPr>
              <a:t>bullet point appears </a:t>
            </a:r>
            <a:br>
              <a:rPr lang="cs-CZ" sz="2000">
                <a:latin typeface="Segoe"/>
                <a:ea typeface="ＭＳ ゴシック"/>
                <a:cs typeface="Segoe"/>
              </a:rPr>
            </a:br>
            <a:r>
              <a:rPr lang="cs-CZ" sz="2000">
                <a:latin typeface="Segoe"/>
                <a:ea typeface="ＭＳ ゴシック"/>
                <a:cs typeface="Segoe"/>
              </a:rPr>
              <a:t>on a single line. </a:t>
            </a:r>
            <a:br>
              <a:rPr lang="cs-CZ" sz="2000">
                <a:latin typeface="Segoe"/>
                <a:ea typeface="ＭＳ ゴシック"/>
                <a:cs typeface="Segoe"/>
              </a:rPr>
            </a:br>
            <a:r>
              <a:rPr lang="cs-CZ" sz="2000">
                <a:latin typeface="Segoe"/>
                <a:ea typeface="ＭＳ ゴシック"/>
                <a:cs typeface="Segoe"/>
              </a:rPr>
              <a:t>Your slide should </a:t>
            </a:r>
            <a:br>
              <a:rPr lang="cs-CZ" sz="2000">
                <a:latin typeface="Segoe"/>
                <a:ea typeface="ＭＳ ゴシック"/>
                <a:cs typeface="Segoe"/>
              </a:rPr>
            </a:br>
            <a:r>
              <a:rPr lang="cs-CZ" sz="2000">
                <a:latin typeface="Segoe"/>
                <a:ea typeface="ＭＳ ゴシック"/>
                <a:cs typeface="Segoe"/>
              </a:rPr>
              <a:t>look like the one </a:t>
            </a:r>
            <a:br>
              <a:rPr lang="cs-CZ" sz="2000">
                <a:latin typeface="Segoe"/>
                <a:ea typeface="ＭＳ ゴシック"/>
                <a:cs typeface="Segoe"/>
              </a:rPr>
            </a:br>
            <a:r>
              <a:rPr lang="cs-CZ" sz="2000">
                <a:latin typeface="Segoe"/>
                <a:ea typeface="ＭＳ ゴシック"/>
                <a:cs typeface="Segoe"/>
              </a:rPr>
              <a:t>shown at right.</a:t>
            </a:r>
          </a:p>
          <a:p>
            <a:pPr lvl="1">
              <a:buAutoNum type="arabicPeriod" startAt="8"/>
            </a:pPr>
            <a:r>
              <a:rPr lang="cs-CZ" sz="2000">
                <a:latin typeface="Segoe"/>
                <a:ea typeface="ＭＳ ゴシック"/>
                <a:cs typeface="Segoe"/>
              </a:rPr>
              <a:t> </a:t>
            </a:r>
            <a:r>
              <a:rPr lang="cs-CZ" sz="2000" b="1">
                <a:latin typeface="Segoe"/>
                <a:ea typeface="ＭＳ ゴシック"/>
                <a:cs typeface="Segoe"/>
              </a:rPr>
              <a:t>SAVE</a:t>
            </a:r>
            <a:r>
              <a:rPr lang="cs-CZ" sz="2000">
                <a:latin typeface="Segoe"/>
                <a:ea typeface="ＭＳ ゴシック"/>
                <a:cs typeface="Segoe"/>
              </a:rPr>
              <a:t> the </a:t>
            </a:r>
            <a:br>
              <a:rPr lang="cs-CZ" sz="2000">
                <a:latin typeface="Segoe"/>
                <a:ea typeface="ＭＳ ゴシック"/>
                <a:cs typeface="Segoe"/>
              </a:rPr>
            </a:br>
            <a:r>
              <a:rPr lang="cs-CZ" sz="2000">
                <a:latin typeface="Segoe"/>
                <a:ea typeface="ＭＳ ゴシック"/>
                <a:cs typeface="Segoe"/>
              </a:rPr>
              <a:t>presentation.</a:t>
            </a:r>
          </a:p>
          <a:p>
            <a:pPr lvl="0"/>
            <a:r>
              <a:rPr lang="cs-CZ" sz="2000" b="1">
                <a:latin typeface="Segoe"/>
                <a:ea typeface="ＭＳ ゴシック"/>
                <a:cs typeface="Segoe"/>
              </a:rPr>
              <a:t>PAUSE</a:t>
            </a:r>
            <a:r>
              <a:rPr lang="cs-CZ" sz="2000">
                <a:latin typeface="Segoe"/>
                <a:ea typeface="ＭＳ ゴシック"/>
                <a:cs typeface="Segoe"/>
              </a:rPr>
              <a:t>. </a:t>
            </a:r>
            <a:r>
              <a:rPr lang="cs-CZ" sz="2000" b="1">
                <a:latin typeface="Segoe"/>
                <a:ea typeface="ＭＳ ゴシック"/>
                <a:cs typeface="Segoe"/>
              </a:rPr>
              <a:t>LEAVE</a:t>
            </a:r>
            <a:r>
              <a:rPr lang="cs-CZ" sz="2000">
                <a:latin typeface="Segoe"/>
                <a:ea typeface="ＭＳ ゴシック"/>
                <a:cs typeface="Segoe"/>
              </a:rPr>
              <a:t> the presentation open to use in the next exercise.</a:t>
            </a:r>
          </a:p>
          <a:p>
            <a:pPr lvl="1" rtl="0">
              <a:buAutoNum type="arabicPeriod" startAt="6"/>
            </a:pPr>
            <a:endParaRPr lang="cs-CZ" sz="2000" b="0" i="0" u="none" strike="noStrike" baseline="0" smtClean="0">
              <a:latin typeface="Segoe"/>
              <a:ea typeface="ＭＳ ゴシック"/>
              <a:cs typeface="Segoe"/>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86</a:t>
            </a:fld>
            <a:endParaRPr lang="en-US" dirty="0"/>
          </a:p>
        </p:txBody>
      </p:sp>
      <p:pic>
        <p:nvPicPr>
          <p:cNvPr id="7" name="Picture 6" descr="0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0973" y="2023533"/>
            <a:ext cx="4586427" cy="3462868"/>
          </a:xfrm>
          <a:prstGeom prst="rect">
            <a:avLst/>
          </a:prstGeom>
        </p:spPr>
      </p:pic>
    </p:spTree>
    <p:extLst>
      <p:ext uri="{BB962C8B-B14F-4D97-AF65-F5344CB8AC3E}">
        <p14:creationId xmlns:p14="http://schemas.microsoft.com/office/powerpoint/2010/main" val="37210612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the Text Wrap Setting for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Go to </a:t>
            </a:r>
            <a:r>
              <a:rPr lang="cs-CZ" b="1" i="0" u="none" strike="noStrike" baseline="0" smtClean="0">
                <a:latin typeface="Segoe"/>
                <a:ea typeface="ＭＳ ゴシック"/>
              </a:rPr>
              <a:t>slide 2.</a:t>
            </a:r>
          </a:p>
          <a:p>
            <a:pPr lvl="1" rtl="0"/>
            <a:r>
              <a:rPr lang="cs-CZ" i="0" u="none" strike="noStrike" baseline="0" smtClean="0">
                <a:latin typeface="Segoe"/>
                <a:ea typeface="ＭＳ ゴシック"/>
              </a:rPr>
              <a:t> </a:t>
            </a:r>
            <a:r>
              <a:rPr lang="cs-CZ" b="1" i="0" u="none" strike="noStrike" baseline="0" smtClean="0">
                <a:latin typeface="Segoe"/>
                <a:ea typeface="ＭＳ ゴシック"/>
              </a:rPr>
              <a:t>Right-click</a:t>
            </a:r>
            <a:r>
              <a:rPr lang="cs-CZ" b="0" i="0" u="none" strike="noStrike" baseline="0" smtClean="0">
                <a:latin typeface="Segoe"/>
                <a:ea typeface="ＭＳ ゴシック"/>
              </a:rPr>
              <a:t> the </a:t>
            </a:r>
            <a:r>
              <a:rPr lang="cs-CZ" b="1" i="0" u="none" strike="noStrike" baseline="0" smtClean="0">
                <a:latin typeface="Segoe"/>
                <a:ea typeface="ＭＳ ゴシック"/>
              </a:rPr>
              <a:t>Each division… text box</a:t>
            </a:r>
            <a:r>
              <a:rPr lang="cs-CZ" b="0" i="0" u="none" strike="noStrike" baseline="0" smtClean="0">
                <a:latin typeface="Segoe"/>
                <a:ea typeface="ＭＳ ゴシック"/>
              </a:rPr>
              <a:t>, and then click </a:t>
            </a:r>
            <a:r>
              <a:rPr lang="cs-CZ" b="1" i="0" u="none" strike="noStrike" baseline="0" smtClean="0">
                <a:latin typeface="Segoe"/>
                <a:ea typeface="ＭＳ ゴシック"/>
              </a:rPr>
              <a:t>Format Picture</a:t>
            </a:r>
            <a:r>
              <a:rPr lang="cs-CZ" b="0" i="0" u="none" strike="noStrike" baseline="0" smtClean="0">
                <a:latin typeface="Segoe"/>
                <a:ea typeface="ＭＳ ゴシック"/>
              </a:rPr>
              <a:t>. The Format Picture task pane appears.</a:t>
            </a:r>
          </a:p>
          <a:p>
            <a:pPr lvl="1" rtl="0"/>
            <a:r>
              <a:rPr lang="cs-CZ" b="0" i="0" u="none" strike="noStrike" baseline="0" smtClean="0">
                <a:latin typeface="Segoe"/>
                <a:ea typeface="ＭＳ ゴシック"/>
              </a:rPr>
              <a:t>Click </a:t>
            </a:r>
            <a:r>
              <a:rPr lang="cs-CZ" b="1" i="0" u="none" strike="noStrike" baseline="0" smtClean="0">
                <a:latin typeface="Segoe"/>
                <a:ea typeface="ＭＳ ゴシック"/>
              </a:rPr>
              <a:t>Text Options</a:t>
            </a:r>
            <a:r>
              <a:rPr lang="cs-CZ" b="0" i="0" u="none" strike="noStrike" baseline="0" smtClean="0">
                <a:latin typeface="Segoe"/>
                <a:ea typeface="ＭＳ ゴシック"/>
              </a:rPr>
              <a:t>, and then click the </a:t>
            </a:r>
            <a:r>
              <a:rPr lang="cs-CZ" b="1" i="0" u="none" strike="noStrike" baseline="0" smtClean="0">
                <a:latin typeface="Segoe"/>
                <a:ea typeface="ＭＳ ゴシック"/>
              </a:rPr>
              <a:t>Textbox</a:t>
            </a:r>
            <a:r>
              <a:rPr lang="cs-CZ" b="0" i="0" u="none" strike="noStrike" baseline="0" smtClean="0">
                <a:latin typeface="Segoe"/>
                <a:ea typeface="ＭＳ ゴシック"/>
              </a:rPr>
              <a:t> icon.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87</a:t>
            </a:fld>
            <a:endParaRPr lang="en-US" dirty="0"/>
          </a:p>
        </p:txBody>
      </p:sp>
    </p:spTree>
    <p:extLst>
      <p:ext uri="{BB962C8B-B14F-4D97-AF65-F5344CB8AC3E}">
        <p14:creationId xmlns:p14="http://schemas.microsoft.com/office/powerpoint/2010/main" val="1273776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the Text Wrap Setting for a Text Box</a:t>
            </a: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cs-CZ" sz="2000" b="0" i="0" u="none" strike="noStrike" baseline="0" smtClean="0">
                <a:solidFill>
                  <a:srgbClr val="000000"/>
                </a:solidFill>
                <a:latin typeface="Segoe"/>
                <a:ea typeface="ＭＳ ゴシック"/>
              </a:rPr>
              <a:t>Click to clear the </a:t>
            </a:r>
            <a:r>
              <a:rPr lang="cs-CZ" sz="2000" b="1" i="0" u="none" strike="noStrike" baseline="0" smtClean="0">
                <a:solidFill>
                  <a:srgbClr val="000000"/>
                </a:solidFill>
                <a:latin typeface="Segoe"/>
                <a:ea typeface="ＭＳ ゴシック"/>
              </a:rPr>
              <a:t>Wrap text in shape </a:t>
            </a:r>
            <a:r>
              <a:rPr lang="cs-CZ" sz="2000" b="0" i="0" u="none" strike="noStrike" baseline="0" smtClean="0">
                <a:solidFill>
                  <a:srgbClr val="000000"/>
                </a:solidFill>
                <a:latin typeface="Segoe"/>
                <a:ea typeface="ＭＳ ゴシック"/>
              </a:rPr>
              <a:t>check box</a:t>
            </a:r>
            <a:r>
              <a:rPr lang="cs-CZ" sz="2000" b="1" i="0" u="none" strike="noStrike" baseline="0" smtClean="0">
                <a:solidFill>
                  <a:srgbClr val="000000"/>
                </a:solidFill>
                <a:latin typeface="Segoe"/>
                <a:ea typeface="ＭＳ ゴシック"/>
              </a:rPr>
              <a:t> </a:t>
            </a:r>
            <a:r>
              <a:rPr lang="cs-CZ" sz="2000" b="0" i="0" u="none" strike="noStrike" baseline="0" smtClean="0">
                <a:solidFill>
                  <a:srgbClr val="000000"/>
                </a:solidFill>
                <a:latin typeface="Segoe"/>
                <a:ea typeface="ＭＳ ゴシック"/>
              </a:rPr>
              <a:t>(below).</a:t>
            </a:r>
          </a:p>
          <a:p>
            <a:pPr lvl="1" rtl="0">
              <a:lnSpc>
                <a:spcPct val="90000"/>
              </a:lnSpc>
              <a:buAutoNum type="arabicPeriod" startAt="4"/>
            </a:pPr>
            <a:r>
              <a:rPr lang="cs-CZ" sz="2000" b="0" i="0" u="none" strike="noStrike" baseline="0" smtClean="0">
                <a:solidFill>
                  <a:srgbClr val="000000"/>
                </a:solidFill>
                <a:latin typeface="Segoe"/>
                <a:ea typeface="ＭＳ ゴシック"/>
              </a:rPr>
              <a:t>Click </a:t>
            </a:r>
            <a:r>
              <a:rPr lang="cs-CZ" sz="2000" b="1" i="0" u="none" strike="noStrike" baseline="0" smtClean="0">
                <a:solidFill>
                  <a:srgbClr val="000000"/>
                </a:solidFill>
                <a:latin typeface="Segoe"/>
                <a:ea typeface="ＭＳ ゴシック"/>
              </a:rPr>
              <a:t>Close</a:t>
            </a:r>
            <a:r>
              <a:rPr lang="cs-CZ" sz="2000" b="0" i="0" u="none" strike="noStrike" baseline="0" smtClean="0">
                <a:solidFill>
                  <a:srgbClr val="000000"/>
                </a:solidFill>
                <a:latin typeface="Segoe"/>
                <a:ea typeface="ＭＳ ゴシック"/>
              </a:rPr>
              <a:t> to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close the task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pane. The text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now overruns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the slide because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it is on a single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line.</a:t>
            </a:r>
          </a:p>
          <a:p>
            <a:pPr lvl="1" rtl="0">
              <a:lnSpc>
                <a:spcPct val="90000"/>
              </a:lnSpc>
              <a:buAutoNum type="arabicPeriod" startAt="4"/>
            </a:pPr>
            <a:r>
              <a:rPr lang="cs-CZ" sz="2000" b="0" i="0" u="none" strike="noStrike" baseline="0" smtClean="0">
                <a:solidFill>
                  <a:srgbClr val="000000"/>
                </a:solidFill>
                <a:latin typeface="Segoe"/>
                <a:ea typeface="ＭＳ ゴシック"/>
              </a:rPr>
              <a:t>Click in the text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box, and click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after the word </a:t>
            </a:r>
            <a:br>
              <a:rPr lang="cs-CZ" sz="2000" b="0" i="0" u="none" strike="noStrike" baseline="0" smtClean="0">
                <a:solidFill>
                  <a:srgbClr val="000000"/>
                </a:solidFill>
                <a:latin typeface="Segoe"/>
                <a:ea typeface="ＭＳ ゴシック"/>
              </a:rPr>
            </a:br>
            <a:r>
              <a:rPr lang="cs-CZ" sz="2000" b="0" i="1" u="none" strike="noStrike" baseline="0" smtClean="0">
                <a:solidFill>
                  <a:srgbClr val="000000"/>
                </a:solidFill>
                <a:latin typeface="Segoe"/>
                <a:ea typeface="ＭＳ ゴシック"/>
              </a:rPr>
              <a:t>and </a:t>
            </a:r>
            <a:r>
              <a:rPr lang="cs-CZ" sz="2000" b="0" i="0" u="none" strike="noStrike" baseline="0" smtClean="0">
                <a:solidFill>
                  <a:srgbClr val="000000"/>
                </a:solidFill>
                <a:latin typeface="Segoe"/>
                <a:ea typeface="ＭＳ ゴシック"/>
              </a:rPr>
              <a:t>to place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the insertion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point there.</a:t>
            </a:r>
          </a:p>
          <a:p>
            <a:pPr lvl="1" rtl="0">
              <a:lnSpc>
                <a:spcPct val="90000"/>
              </a:lnSpc>
              <a:buAutoNum type="arabicPeriod" startAt="4"/>
            </a:pPr>
            <a:r>
              <a:rPr lang="cs-CZ" sz="2000" b="0" i="0" u="none" strike="noStrike" baseline="0" smtClean="0">
                <a:solidFill>
                  <a:srgbClr val="000000"/>
                </a:solidFill>
                <a:latin typeface="Segoe"/>
                <a:ea typeface="ＭＳ ゴシック"/>
              </a:rPr>
              <a:t>Press </a:t>
            </a:r>
            <a:r>
              <a:rPr lang="cs-CZ" sz="2000" b="1" i="0" u="none" strike="noStrike" baseline="0" smtClean="0">
                <a:solidFill>
                  <a:srgbClr val="000000"/>
                </a:solidFill>
                <a:latin typeface="Segoe"/>
                <a:ea typeface="ＭＳ ゴシック"/>
              </a:rPr>
              <a:t>Shift</a:t>
            </a:r>
            <a:r>
              <a:rPr lang="cs-CZ" sz="2000" b="0" i="0" u="none" strike="noStrike" baseline="0" smtClean="0">
                <a:solidFill>
                  <a:srgbClr val="000000"/>
                </a:solidFill>
                <a:latin typeface="Segoe"/>
                <a:ea typeface="ＭＳ ゴシック"/>
              </a:rPr>
              <a:t>+</a:t>
            </a:r>
            <a:r>
              <a:rPr lang="cs-CZ" sz="2000" b="1" i="0" u="none" strike="noStrike" baseline="0" smtClean="0">
                <a:solidFill>
                  <a:srgbClr val="000000"/>
                </a:solidFill>
                <a:latin typeface="Segoe"/>
                <a:ea typeface="ＭＳ ゴシック"/>
              </a:rPr>
              <a:t>Enter</a:t>
            </a:r>
            <a:r>
              <a:rPr lang="cs-CZ" sz="2000" b="0" i="0" u="none" strike="noStrike" baseline="0" smtClean="0">
                <a:solidFill>
                  <a:srgbClr val="000000"/>
                </a:solidFill>
                <a:latin typeface="Segoe"/>
                <a:ea typeface="ＭＳ ゴシック"/>
              </a:rPr>
              <a:t> to manually insert a line break.</a:t>
            </a:r>
          </a:p>
          <a:p>
            <a:pPr lvl="0" rtl="0">
              <a:lnSpc>
                <a:spcPct val="90000"/>
              </a:lnSpc>
            </a:pPr>
            <a:r>
              <a:rPr lang="cs-CZ" sz="2000" b="1" i="0" u="none" strike="noStrike" baseline="0" smtClean="0">
                <a:solidFill>
                  <a:srgbClr val="000000"/>
                </a:solidFill>
                <a:latin typeface="Segoe"/>
                <a:ea typeface="ＭＳ ゴシック"/>
              </a:rPr>
              <a:t>PAUSE</a:t>
            </a:r>
            <a:r>
              <a:rPr lang="cs-CZ" sz="2000" b="0" i="0" u="none" strike="noStrike" baseline="0" smtClean="0">
                <a:solidFill>
                  <a:srgbClr val="000000"/>
                </a:solidFill>
                <a:latin typeface="Segoe"/>
                <a:ea typeface="ＭＳ ゴシック"/>
              </a:rPr>
              <a:t>. </a:t>
            </a:r>
            <a:r>
              <a:rPr lang="cs-CZ" sz="2000" b="1" i="0" u="none" strike="noStrike" baseline="0" smtClean="0">
                <a:solidFill>
                  <a:srgbClr val="000000"/>
                </a:solidFill>
                <a:latin typeface="Segoe"/>
                <a:ea typeface="ＭＳ ゴシック"/>
              </a:rPr>
              <a:t>LEAVE</a:t>
            </a:r>
            <a:r>
              <a:rPr lang="cs-CZ" sz="2000" b="0" i="0" u="none" strike="noStrike" baseline="0" smtClean="0">
                <a:solidFill>
                  <a:srgbClr val="000000"/>
                </a:solidFill>
                <a:latin typeface="Segoe"/>
                <a:ea typeface="ＭＳ ゴシック"/>
              </a:rPr>
              <a:t> the presentation open to use in the next exercise.</a:t>
            </a:r>
            <a:endParaRPr lang="cs-CZ"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88</a:t>
            </a:fld>
            <a:endParaRPr lang="en-US" dirty="0"/>
          </a:p>
        </p:txBody>
      </p:sp>
      <p:pic>
        <p:nvPicPr>
          <p:cNvPr id="7" name="Picture 6" descr="035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905000"/>
            <a:ext cx="4487334" cy="3371109"/>
          </a:xfrm>
          <a:prstGeom prst="rect">
            <a:avLst/>
          </a:prstGeom>
        </p:spPr>
      </p:pic>
    </p:spTree>
    <p:extLst>
      <p:ext uri="{BB962C8B-B14F-4D97-AF65-F5344CB8AC3E}">
        <p14:creationId xmlns:p14="http://schemas.microsoft.com/office/powerpoint/2010/main" val="2682995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Up Columns in a Text Box</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On slide 2, drag the </a:t>
            </a:r>
            <a:r>
              <a:rPr lang="cs-CZ" b="1" i="0" u="none" strike="noStrike" baseline="0" smtClean="0">
                <a:latin typeface="Segoe"/>
                <a:ea typeface="ＭＳ ゴシック"/>
              </a:rPr>
              <a:t>Each division… text box</a:t>
            </a:r>
            <a:r>
              <a:rPr lang="cs-CZ" b="0" i="0" u="none" strike="noStrike" baseline="0" smtClean="0">
                <a:latin typeface="Segoe"/>
                <a:ea typeface="ＭＳ ゴシック"/>
              </a:rPr>
              <a:t> to the bottom of the slide, under the other text box.</a:t>
            </a:r>
          </a:p>
          <a:p>
            <a:pPr lvl="1" rtl="0"/>
            <a:r>
              <a:rPr lang="cs-CZ" b="0" i="0" u="none" strike="noStrike" baseline="0" smtClean="0">
                <a:latin typeface="Segoe"/>
                <a:ea typeface="ＭＳ ゴシック"/>
              </a:rPr>
              <a:t>Click in the text box that contains the </a:t>
            </a:r>
            <a:r>
              <a:rPr lang="cs-CZ" b="1" i="0" u="none" strike="noStrike" baseline="0" smtClean="0">
                <a:latin typeface="Segoe"/>
                <a:ea typeface="ＭＳ ゴシック"/>
              </a:rPr>
              <a:t>list of divisions</a:t>
            </a:r>
            <a:r>
              <a:rPr lang="cs-CZ" b="0" i="0" u="none" strike="noStrike" baseline="0" smtClean="0">
                <a:latin typeface="Segoe"/>
                <a:ea typeface="ＭＳ ゴシック"/>
              </a:rPr>
              <a:t> beginning with Sales.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89</a:t>
            </a:fld>
            <a:endParaRPr lang="en-US" dirty="0"/>
          </a:p>
        </p:txBody>
      </p:sp>
    </p:spTree>
    <p:extLst>
      <p:ext uri="{BB962C8B-B14F-4D97-AF65-F5344CB8AC3E}">
        <p14:creationId xmlns:p14="http://schemas.microsoft.com/office/powerpoint/2010/main" val="352315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AutoFit Behavior</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latin typeface="Segoe"/>
                <a:ea typeface="ＭＳ ゴシック"/>
              </a:rPr>
              <a:t>Click the </a:t>
            </a:r>
            <a:r>
              <a:rPr lang="cs-CZ" b="1" i="0" u="none" strike="noStrike" baseline="0" smtClean="0">
                <a:latin typeface="Segoe"/>
                <a:ea typeface="ＭＳ ゴシック"/>
              </a:rPr>
              <a:t>AutoFit</a:t>
            </a:r>
            <a:r>
              <a:rPr lang="cs-CZ" b="0" i="0" u="none" strike="noStrike" baseline="0" smtClean="0">
                <a:latin typeface="Segoe"/>
                <a:ea typeface="ＭＳ ゴシック"/>
              </a:rPr>
              <a:t> icon again, and click </a:t>
            </a:r>
            <a:r>
              <a:rPr lang="cs-CZ" b="1" i="0" u="none" strike="noStrike" baseline="0" smtClean="0">
                <a:latin typeface="Segoe"/>
                <a:ea typeface="ＭＳ ゴシック"/>
              </a:rPr>
              <a:t>AutoFit Text to Placeholder</a:t>
            </a:r>
            <a:r>
              <a:rPr lang="cs-CZ" b="0" i="0" u="none" strike="noStrike" baseline="0" smtClean="0">
                <a:latin typeface="Times New Roman"/>
                <a:ea typeface="ＭＳ ゴシック"/>
              </a:rPr>
              <a:t>.</a:t>
            </a:r>
          </a:p>
          <a:p>
            <a:pPr lvl="1" rtl="0">
              <a:buAutoNum type="arabicPeriod" startAt="4"/>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4109777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Up Columns in a Text Box</a:t>
            </a:r>
          </a:p>
        </p:txBody>
      </p:sp>
      <p:sp>
        <p:nvSpPr>
          <p:cNvPr id="3" name="Text Placeholder 2"/>
          <p:cNvSpPr>
            <a:spLocks noGrp="1"/>
          </p:cNvSpPr>
          <p:nvPr>
            <p:ph type="body" idx="1"/>
          </p:nvPr>
        </p:nvSpPr>
        <p:spPr/>
        <p:txBody>
          <a:bodyPr/>
          <a:lstStyle/>
          <a:p>
            <a:pPr lvl="1">
              <a:buFont typeface="+mj-lt"/>
              <a:buAutoNum type="arabicPeriod" startAt="3"/>
            </a:pPr>
            <a:r>
              <a:rPr lang="cs-CZ">
                <a:latin typeface="Segoe"/>
                <a:ea typeface="ＭＳ ゴシック"/>
              </a:rPr>
              <a:t>On the Home tab, click the </a:t>
            </a:r>
            <a:r>
              <a:rPr lang="cs-CZ" b="1">
                <a:latin typeface="Segoe"/>
                <a:ea typeface="ＭＳ ゴシック"/>
              </a:rPr>
              <a:t>Columns</a:t>
            </a:r>
            <a:r>
              <a:rPr lang="cs-CZ">
                <a:latin typeface="Segoe"/>
                <a:ea typeface="ＭＳ ゴシック"/>
              </a:rPr>
              <a:t> button. A menu appears (right).</a:t>
            </a:r>
          </a:p>
          <a:p>
            <a:pPr lvl="1" rtl="0">
              <a:buAutoNum type="arabicPeriod" startAt="3"/>
            </a:pPr>
            <a:r>
              <a:rPr lang="cs-CZ" b="0" i="0" u="none" strike="noStrike" baseline="0" smtClean="0">
                <a:latin typeface="Segoe"/>
                <a:ea typeface="ＭＳ ゴシック"/>
              </a:rPr>
              <a:t>Click </a:t>
            </a:r>
            <a:r>
              <a:rPr lang="cs-CZ" b="1" i="0" u="none" strike="noStrike" baseline="0" smtClean="0">
                <a:latin typeface="Segoe"/>
                <a:ea typeface="ＭＳ ゴシック"/>
              </a:rPr>
              <a:t>Two </a:t>
            </a:r>
            <a:br>
              <a:rPr lang="cs-CZ" b="1" i="0" u="none" strike="noStrike" baseline="0" smtClean="0">
                <a:latin typeface="Segoe"/>
                <a:ea typeface="ＭＳ ゴシック"/>
              </a:rPr>
            </a:br>
            <a:r>
              <a:rPr lang="cs-CZ" b="1" i="0" u="none" strike="noStrike" baseline="0" smtClean="0">
                <a:latin typeface="Segoe"/>
                <a:ea typeface="ＭＳ ゴシック"/>
              </a:rPr>
              <a:t>Columns</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PowerPoint </a:t>
            </a:r>
            <a:br>
              <a:rPr lang="cs-CZ" b="0" i="0" u="none" strike="noStrike" baseline="0" smtClean="0">
                <a:latin typeface="Segoe"/>
                <a:ea typeface="ＭＳ ゴシック"/>
              </a:rPr>
            </a:br>
            <a:r>
              <a:rPr lang="cs-CZ" b="0" i="0" u="none" strike="noStrike" baseline="0" smtClean="0">
                <a:latin typeface="Segoe"/>
                <a:ea typeface="ＭＳ ゴシック"/>
              </a:rPr>
              <a:t>formats the list </a:t>
            </a:r>
            <a:br>
              <a:rPr lang="cs-CZ" b="0" i="0" u="none" strike="noStrike" baseline="0" smtClean="0">
                <a:latin typeface="Segoe"/>
                <a:ea typeface="ＭＳ ゴシック"/>
              </a:rPr>
            </a:br>
            <a:r>
              <a:rPr lang="cs-CZ" b="0" i="0" u="none" strike="noStrike" baseline="0" smtClean="0">
                <a:latin typeface="Segoe"/>
                <a:ea typeface="ＭＳ ゴシック"/>
              </a:rPr>
              <a:t>of items into two </a:t>
            </a:r>
            <a:br>
              <a:rPr lang="cs-CZ" b="0" i="0" u="none" strike="noStrike" baseline="0" smtClean="0">
                <a:latin typeface="Segoe"/>
                <a:ea typeface="ＭＳ ゴシック"/>
              </a:rPr>
            </a:br>
            <a:r>
              <a:rPr lang="cs-CZ" b="0" i="0" u="none" strike="noStrike" baseline="0" smtClean="0">
                <a:latin typeface="Segoe"/>
                <a:ea typeface="ＭＳ ゴシック"/>
              </a:rPr>
              <a:t>columns. The </a:t>
            </a:r>
            <a:br>
              <a:rPr lang="cs-CZ" b="0" i="0" u="none" strike="noStrike" baseline="0" smtClean="0">
                <a:latin typeface="Segoe"/>
                <a:ea typeface="ＭＳ ゴシック"/>
              </a:rPr>
            </a:br>
            <a:r>
              <a:rPr lang="cs-CZ" b="0" i="0" u="none" strike="noStrike" baseline="0" smtClean="0">
                <a:latin typeface="Segoe"/>
                <a:ea typeface="ＭＳ ゴシック"/>
              </a:rPr>
              <a:t>columns are </a:t>
            </a:r>
            <a:br>
              <a:rPr lang="cs-CZ" b="0" i="0" u="none" strike="noStrike" baseline="0" smtClean="0">
                <a:latin typeface="Segoe"/>
                <a:ea typeface="ＭＳ ゴシック"/>
              </a:rPr>
            </a:br>
            <a:r>
              <a:rPr lang="cs-CZ" b="0" i="0" u="none" strike="noStrike" baseline="0" smtClean="0">
                <a:latin typeface="Segoe"/>
                <a:ea typeface="ＭＳ ゴシック"/>
              </a:rPr>
              <a:t>truncated at this </a:t>
            </a:r>
            <a:br>
              <a:rPr lang="cs-CZ" b="0" i="0" u="none" strike="noStrike" baseline="0" smtClean="0">
                <a:latin typeface="Segoe"/>
                <a:ea typeface="ＭＳ ゴシック"/>
              </a:rPr>
            </a:br>
            <a:r>
              <a:rPr lang="cs-CZ" b="0" i="0" u="none" strike="noStrike" baseline="0" smtClean="0">
                <a:latin typeface="Segoe"/>
                <a:ea typeface="ＭＳ ゴシック"/>
              </a:rPr>
              <a:t>point because </a:t>
            </a:r>
            <a:br>
              <a:rPr lang="cs-CZ" b="0" i="0" u="none" strike="noStrike" baseline="0" smtClean="0">
                <a:latin typeface="Segoe"/>
                <a:ea typeface="ＭＳ ゴシック"/>
              </a:rPr>
            </a:br>
            <a:r>
              <a:rPr lang="cs-CZ" b="0" i="0" u="none" strike="noStrike" baseline="0" smtClean="0">
                <a:latin typeface="Segoe"/>
                <a:ea typeface="ＭＳ ゴシック"/>
              </a:rPr>
              <a:t>the text box is </a:t>
            </a:r>
            <a:br>
              <a:rPr lang="cs-CZ" b="0" i="0" u="none" strike="noStrike" baseline="0" smtClean="0">
                <a:latin typeface="Segoe"/>
                <a:ea typeface="ＭＳ ゴシック"/>
              </a:rPr>
            </a:br>
            <a:r>
              <a:rPr lang="cs-CZ" b="0" i="0" u="none" strike="noStrike" baseline="0" smtClean="0">
                <a:latin typeface="Segoe"/>
                <a:ea typeface="ＭＳ ゴシック"/>
              </a:rPr>
              <a:t>not wide enough.</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90</a:t>
            </a:fld>
            <a:endParaRPr lang="en-US" dirty="0"/>
          </a:p>
        </p:txBody>
      </p:sp>
      <p:pic>
        <p:nvPicPr>
          <p:cNvPr id="7" name="Picture 6" descr="03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964266"/>
            <a:ext cx="4868333" cy="3649727"/>
          </a:xfrm>
          <a:prstGeom prst="rect">
            <a:avLst/>
          </a:prstGeom>
        </p:spPr>
      </p:pic>
    </p:spTree>
    <p:extLst>
      <p:ext uri="{BB962C8B-B14F-4D97-AF65-F5344CB8AC3E}">
        <p14:creationId xmlns:p14="http://schemas.microsoft.com/office/powerpoint/2010/main" val="25202844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Set Up Columns in a Text Box</a:t>
            </a:r>
          </a:p>
        </p:txBody>
      </p:sp>
      <p:sp>
        <p:nvSpPr>
          <p:cNvPr id="3" name="Text Placeholder 2"/>
          <p:cNvSpPr>
            <a:spLocks noGrp="1"/>
          </p:cNvSpPr>
          <p:nvPr>
            <p:ph type="body" idx="1"/>
          </p:nvPr>
        </p:nvSpPr>
        <p:spPr/>
        <p:txBody>
          <a:bodyPr/>
          <a:lstStyle/>
          <a:p>
            <a:pPr lvl="1">
              <a:buFont typeface="+mj-lt"/>
              <a:buAutoNum type="arabicPeriod" startAt="5"/>
            </a:pPr>
            <a:r>
              <a:rPr lang="cs-CZ">
                <a:latin typeface="Segoe"/>
                <a:ea typeface="ＭＳ ゴシック"/>
              </a:rPr>
              <a:t>Drag the </a:t>
            </a:r>
            <a:r>
              <a:rPr lang="cs-CZ" b="1">
                <a:latin typeface="Segoe"/>
                <a:ea typeface="ＭＳ ゴシック"/>
              </a:rPr>
              <a:t>right border of the text box</a:t>
            </a:r>
            <a:r>
              <a:rPr lang="cs-CZ">
                <a:latin typeface="Segoe"/>
                <a:ea typeface="ＭＳ ゴシック"/>
              </a:rPr>
              <a:t> to the right to widen it enough that two columns can appear side by side with neither one truncated.</a:t>
            </a:r>
          </a:p>
          <a:p>
            <a:pPr lvl="1" rtl="0">
              <a:buAutoNum type="arabicPeriod" startAt="5"/>
            </a:pPr>
            <a:r>
              <a:rPr lang="cs-CZ" b="0" i="0" u="none" strike="noStrike" baseline="0" smtClean="0">
                <a:solidFill>
                  <a:srgbClr val="000000"/>
                </a:solidFill>
                <a:latin typeface="Segoe"/>
                <a:ea typeface="ＭＳ ゴシック"/>
              </a:rPr>
              <a:t>On the Drawing Tools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Format tab, click the </a:t>
            </a:r>
            <a:br>
              <a:rPr lang="cs-CZ" b="0" i="0" u="none" strike="noStrike" baseline="0" smtClean="0">
                <a:solidFill>
                  <a:srgbClr val="000000"/>
                </a:solidFill>
                <a:latin typeface="Segoe"/>
                <a:ea typeface="ＭＳ ゴシック"/>
              </a:rPr>
            </a:br>
            <a:r>
              <a:rPr lang="cs-CZ" b="1" i="0" u="none" strike="noStrike" baseline="0" smtClean="0">
                <a:solidFill>
                  <a:srgbClr val="000000"/>
                </a:solidFill>
                <a:latin typeface="Segoe"/>
                <a:ea typeface="ＭＳ ゴシック"/>
              </a:rPr>
              <a:t>Shape Height text </a:t>
            </a:r>
            <a:br>
              <a:rPr lang="cs-CZ" b="1" i="0" u="none" strike="noStrike" baseline="0" smtClean="0">
                <a:solidFill>
                  <a:srgbClr val="000000"/>
                </a:solidFill>
                <a:latin typeface="Segoe"/>
                <a:ea typeface="ＭＳ ゴシック"/>
              </a:rPr>
            </a:br>
            <a:r>
              <a:rPr lang="cs-CZ" b="1" i="0" u="none" strike="noStrike" baseline="0" smtClean="0">
                <a:solidFill>
                  <a:srgbClr val="000000"/>
                </a:solidFill>
                <a:latin typeface="Segoe"/>
                <a:ea typeface="ＭＳ ゴシック"/>
              </a:rPr>
              <a:t>box’s down-pointing </a:t>
            </a:r>
            <a:br>
              <a:rPr lang="cs-CZ" b="1" i="0" u="none" strike="noStrike" baseline="0" smtClean="0">
                <a:solidFill>
                  <a:srgbClr val="000000"/>
                </a:solidFill>
                <a:latin typeface="Segoe"/>
                <a:ea typeface="ＭＳ ゴシック"/>
              </a:rPr>
            </a:br>
            <a:r>
              <a:rPr lang="cs-CZ" b="1" i="0" u="none" strike="noStrike" baseline="0" smtClean="0">
                <a:solidFill>
                  <a:srgbClr val="000000"/>
                </a:solidFill>
                <a:latin typeface="Segoe"/>
                <a:ea typeface="ＭＳ ゴシック"/>
              </a:rPr>
              <a:t>spin arrow</a:t>
            </a:r>
            <a:r>
              <a:rPr lang="cs-CZ" b="0" i="0" u="none" strike="noStrike" baseline="0" smtClean="0">
                <a:solidFill>
                  <a:srgbClr val="000000"/>
                </a:solidFill>
                <a:latin typeface="Segoe"/>
                <a:ea typeface="ＭＳ ゴシック"/>
              </a:rPr>
              <a:t>, decreasing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the shape height until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each column contains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seven lines of text (right).</a:t>
            </a:r>
          </a:p>
          <a:p>
            <a:pPr lvl="1" rtl="0">
              <a:buAutoNum type="arabicPeriod" startAt="5"/>
            </a:pPr>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 </a:t>
            </a:r>
            <a:r>
              <a:rPr lang="cs-CZ" b="0" i="0" u="none" strike="noStrike" baseline="0" smtClean="0">
                <a:solidFill>
                  <a:srgbClr val="000000"/>
                </a:solidFill>
                <a:latin typeface="Segoe"/>
                <a:ea typeface="ＭＳ ゴシック"/>
              </a:rPr>
              <a:t>the </a:t>
            </a:r>
            <a:r>
              <a:rPr lang="cs-CZ" b="1" i="1" u="none" strike="noStrike" baseline="0" smtClean="0">
                <a:solidFill>
                  <a:srgbClr val="000000"/>
                </a:solidFill>
                <a:latin typeface="Segoe"/>
                <a:ea typeface="ＭＳ ゴシック"/>
              </a:rPr>
              <a:t>Profit Analysis Boxes</a:t>
            </a:r>
            <a:r>
              <a:rPr lang="cs-CZ" b="0" i="0" u="none" strike="noStrike" baseline="0" smtClean="0">
                <a:solidFill>
                  <a:srgbClr val="000000"/>
                </a:solidFill>
                <a:latin typeface="Segoe"/>
                <a:ea typeface="ＭＳ ゴシック"/>
              </a:rPr>
              <a:t> presentation.</a:t>
            </a:r>
          </a:p>
          <a:p>
            <a:pPr lvl="0" rtl="0"/>
            <a:r>
              <a:rPr lang="cs-CZ" b="1" i="0" u="none" strike="noStrike" baseline="0" smtClean="0">
                <a:solidFill>
                  <a:srgbClr val="000000"/>
                </a:solidFill>
                <a:latin typeface="Segoe"/>
                <a:ea typeface="ＭＳ ゴシック"/>
              </a:rPr>
              <a:t>PAUSE. LEAVE </a:t>
            </a:r>
            <a:r>
              <a:rPr lang="cs-CZ" b="0" i="0" u="none" strike="noStrike" baseline="0" smtClean="0">
                <a:solidFill>
                  <a:srgbClr val="000000"/>
                </a:solidFill>
                <a:latin typeface="Segoe"/>
                <a:ea typeface="ＭＳ ゴシック"/>
              </a:rPr>
              <a:t>the presentation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91</a:t>
            </a:fld>
            <a:endParaRPr lang="en-US" dirty="0"/>
          </a:p>
        </p:txBody>
      </p:sp>
      <p:pic>
        <p:nvPicPr>
          <p:cNvPr id="7" name="Picture 6" descr="036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2667000"/>
            <a:ext cx="4221689" cy="2652878"/>
          </a:xfrm>
          <a:prstGeom prst="rect">
            <a:avLst/>
          </a:prstGeom>
        </p:spPr>
      </p:pic>
    </p:spTree>
    <p:extLst>
      <p:ext uri="{BB962C8B-B14F-4D97-AF65-F5344CB8AC3E}">
        <p14:creationId xmlns:p14="http://schemas.microsoft.com/office/powerpoint/2010/main" val="5035986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Align Text Boxes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Profit Analysis Boxes</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On slide 2, click the text </a:t>
            </a:r>
            <a:br>
              <a:rPr lang="cs-CZ" b="0" i="0" u="none" strike="noStrike" baseline="0" smtClean="0">
                <a:latin typeface="Segoe"/>
                <a:ea typeface="ＭＳ ゴシック"/>
              </a:rPr>
            </a:br>
            <a:r>
              <a:rPr lang="cs-CZ" b="0" i="0" u="none" strike="noStrike" baseline="0" smtClean="0">
                <a:latin typeface="Segoe"/>
                <a:ea typeface="ＭＳ ゴシック"/>
              </a:rPr>
              <a:t>box that contains the </a:t>
            </a:r>
            <a:br>
              <a:rPr lang="cs-CZ" b="0" i="0" u="none" strike="noStrike" baseline="0" smtClean="0">
                <a:latin typeface="Segoe"/>
                <a:ea typeface="ＭＳ ゴシック"/>
              </a:rPr>
            </a:br>
            <a:r>
              <a:rPr lang="cs-CZ" b="1" i="0" u="none" strike="noStrike" baseline="0" smtClean="0">
                <a:latin typeface="Segoe"/>
                <a:ea typeface="ＭＳ ゴシック"/>
              </a:rPr>
              <a:t>two column list</a:t>
            </a:r>
            <a:r>
              <a:rPr lang="cs-CZ" b="0" i="0" u="none" strike="noStrike" baseline="0" smtClean="0">
                <a:latin typeface="Times New Roman"/>
                <a:ea typeface="ＭＳ ゴシック"/>
              </a:rPr>
              <a:t>.</a:t>
            </a:r>
          </a:p>
          <a:p>
            <a:pPr lvl="1"/>
            <a:r>
              <a:rPr lang="cs-CZ" b="0" i="0" u="none" strike="noStrike" baseline="0" smtClean="0">
                <a:latin typeface="Segoe"/>
                <a:ea typeface="ＭＳ ゴシック"/>
              </a:rPr>
              <a:t>Hold down the </a:t>
            </a:r>
            <a:r>
              <a:rPr lang="cs-CZ" b="1" i="0" u="none" strike="noStrike" baseline="0" smtClean="0">
                <a:latin typeface="Segoe"/>
                <a:ea typeface="ＭＳ ゴシック"/>
              </a:rPr>
              <a:t>Shift key</a:t>
            </a:r>
            <a:r>
              <a:rPr lang="cs-CZ" b="0" i="0" u="none" strike="noStrike" baseline="0" smtClean="0">
                <a:latin typeface="Segoe"/>
                <a:ea typeface="ＭＳ ゴシック"/>
              </a:rPr>
              <a:t> </a:t>
            </a:r>
            <a:br>
              <a:rPr lang="cs-CZ" b="0" i="0" u="none" strike="noStrike" baseline="0" smtClean="0">
                <a:latin typeface="Segoe"/>
                <a:ea typeface="ＭＳ ゴシック"/>
              </a:rPr>
            </a:br>
            <a:r>
              <a:rPr lang="cs-CZ" b="0" i="0" u="none" strike="noStrike" baseline="0" smtClean="0">
                <a:latin typeface="Segoe"/>
                <a:ea typeface="ＭＳ ゴシック"/>
              </a:rPr>
              <a:t>and click the </a:t>
            </a:r>
            <a:r>
              <a:rPr lang="cs-CZ" b="1" i="0" u="none" strike="noStrike" baseline="0" smtClean="0">
                <a:latin typeface="Segoe"/>
                <a:ea typeface="ＭＳ ゴシック"/>
              </a:rPr>
              <a:t>text box at </a:t>
            </a:r>
            <a:br>
              <a:rPr lang="cs-CZ" b="1" i="0" u="none" strike="noStrike" baseline="0" smtClean="0">
                <a:latin typeface="Segoe"/>
                <a:ea typeface="ＭＳ ゴシック"/>
              </a:rPr>
            </a:br>
            <a:r>
              <a:rPr lang="cs-CZ" b="1" i="0" u="none" strike="noStrike" baseline="0" smtClean="0">
                <a:latin typeface="Segoe"/>
                <a:ea typeface="ＭＳ ゴシック"/>
              </a:rPr>
              <a:t>the bottom of the slide</a:t>
            </a:r>
            <a:r>
              <a:rPr lang="cs-CZ" b="0" i="0" u="none" strike="noStrike" baseline="0" smtClean="0">
                <a:latin typeface="Segoe"/>
                <a:ea typeface="ＭＳ ゴシック"/>
              </a:rPr>
              <a:t>.</a:t>
            </a:r>
            <a:br>
              <a:rPr lang="cs-CZ" b="0" i="0" u="none" strike="noStrike" baseline="0" smtClean="0">
                <a:latin typeface="Segoe"/>
                <a:ea typeface="ＭＳ ゴシック"/>
              </a:rPr>
            </a:br>
            <a:r>
              <a:rPr lang="cs-CZ" b="0" i="0" u="none" strike="noStrike" baseline="0" smtClean="0">
                <a:latin typeface="Segoe"/>
                <a:ea typeface="ＭＳ ゴシック"/>
              </a:rPr>
              <a:t>It is also selected.</a:t>
            </a:r>
          </a:p>
          <a:p>
            <a:pPr lvl="1" rtl="0"/>
            <a:r>
              <a:rPr lang="cs-CZ" b="0" i="0" u="none" strike="noStrike" baseline="0" smtClean="0">
                <a:latin typeface="Segoe"/>
                <a:ea typeface="ＭＳ ゴシック"/>
              </a:rPr>
              <a:t>On the Drawing Tools </a:t>
            </a:r>
            <a:br>
              <a:rPr lang="cs-CZ" b="0" i="0" u="none" strike="noStrike" baseline="0" smtClean="0">
                <a:latin typeface="Segoe"/>
                <a:ea typeface="ＭＳ ゴシック"/>
              </a:rPr>
            </a:br>
            <a:r>
              <a:rPr lang="cs-CZ" b="0" i="0" u="none" strike="noStrike" baseline="0" smtClean="0">
                <a:latin typeface="Segoe"/>
                <a:ea typeface="ＭＳ ゴシック"/>
              </a:rPr>
              <a:t>Format tab, click the </a:t>
            </a:r>
            <a:br>
              <a:rPr lang="cs-CZ" b="0" i="0" u="none" strike="noStrike" baseline="0" smtClean="0">
                <a:latin typeface="Segoe"/>
                <a:ea typeface="ＭＳ ゴシック"/>
              </a:rPr>
            </a:br>
            <a:r>
              <a:rPr lang="cs-CZ" b="1" i="0" u="none" strike="noStrike" baseline="0" smtClean="0">
                <a:latin typeface="Segoe"/>
                <a:ea typeface="ＭＳ ゴシック"/>
              </a:rPr>
              <a:t>Align Objects</a:t>
            </a:r>
            <a:r>
              <a:rPr lang="cs-CZ" b="0" i="0" u="none" strike="noStrike" baseline="0" smtClean="0">
                <a:latin typeface="Segoe"/>
                <a:ea typeface="ＭＳ ゴシック"/>
              </a:rPr>
              <a:t> button in </a:t>
            </a:r>
            <a:br>
              <a:rPr lang="cs-CZ" b="0" i="0" u="none" strike="noStrike" baseline="0" smtClean="0">
                <a:latin typeface="Segoe"/>
                <a:ea typeface="ＭＳ ゴシック"/>
              </a:rPr>
            </a:br>
            <a:r>
              <a:rPr lang="cs-CZ" b="0" i="0" u="none" strike="noStrike" baseline="0" smtClean="0">
                <a:latin typeface="Segoe"/>
                <a:ea typeface="ＭＳ ゴシック"/>
              </a:rPr>
              <a:t>the Arrange group. A menu appears (above).</a:t>
            </a:r>
          </a:p>
          <a:p>
            <a:pPr lvl="1" rtl="0"/>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92</a:t>
            </a:fld>
            <a:endParaRPr lang="en-US" dirty="0"/>
          </a:p>
        </p:txBody>
      </p:sp>
      <p:pic>
        <p:nvPicPr>
          <p:cNvPr id="7" name="Picture 6" descr="036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981200"/>
            <a:ext cx="3649133" cy="3776254"/>
          </a:xfrm>
          <a:prstGeom prst="rect">
            <a:avLst/>
          </a:prstGeom>
        </p:spPr>
      </p:pic>
    </p:spTree>
    <p:extLst>
      <p:ext uri="{BB962C8B-B14F-4D97-AF65-F5344CB8AC3E}">
        <p14:creationId xmlns:p14="http://schemas.microsoft.com/office/powerpoint/2010/main" val="5681601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Align Text Boxes</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Align Center</a:t>
            </a:r>
            <a:r>
              <a:rPr lang="cs-CZ" b="0" i="0" u="none" strike="noStrike" baseline="0" smtClean="0">
                <a:solidFill>
                  <a:srgbClr val="000000"/>
                </a:solidFill>
                <a:latin typeface="Segoe"/>
                <a:ea typeface="ＭＳ ゴシック"/>
              </a:rPr>
              <a:t>. The two text boxes are centered in relation to one another.</a:t>
            </a:r>
          </a:p>
          <a:p>
            <a:pPr lvl="1" rtl="0">
              <a:buAutoNum type="arabicPeriod" startAt="4"/>
            </a:pPr>
            <a:r>
              <a:rPr lang="cs-CZ" b="0" i="0" u="none" strike="noStrike" baseline="0" smtClean="0">
                <a:solidFill>
                  <a:srgbClr val="000000"/>
                </a:solidFill>
                <a:latin typeface="Segoe"/>
                <a:ea typeface="ＭＳ ゴシック"/>
              </a:rPr>
              <a:t>On the Drawing Tools Format tab, click the </a:t>
            </a:r>
            <a:r>
              <a:rPr lang="cs-CZ" b="1" i="0" u="none" strike="noStrike" baseline="0" smtClean="0">
                <a:solidFill>
                  <a:srgbClr val="000000"/>
                </a:solidFill>
                <a:latin typeface="Segoe"/>
                <a:ea typeface="ＭＳ ゴシック"/>
              </a:rPr>
              <a:t>Align</a:t>
            </a:r>
            <a:r>
              <a:rPr lang="cs-CZ" b="0" i="0" u="none" strike="noStrike" baseline="0" smtClean="0">
                <a:solidFill>
                  <a:srgbClr val="000000"/>
                </a:solidFill>
                <a:latin typeface="Segoe"/>
                <a:ea typeface="ＭＳ ゴシック"/>
              </a:rPr>
              <a:t> button again, and click </a:t>
            </a:r>
            <a:r>
              <a:rPr lang="cs-CZ" b="1" i="0" u="none" strike="noStrike" baseline="0" smtClean="0">
                <a:solidFill>
                  <a:srgbClr val="000000"/>
                </a:solidFill>
                <a:latin typeface="Segoe"/>
                <a:ea typeface="ＭＳ ゴシック"/>
              </a:rPr>
              <a:t>Align to Slide</a:t>
            </a:r>
            <a:r>
              <a:rPr lang="cs-CZ" b="0" i="0" u="none" strike="noStrike" baseline="0" smtClean="0">
                <a:solidFill>
                  <a:srgbClr val="000000"/>
                </a:solidFill>
                <a:latin typeface="Segoe"/>
                <a:ea typeface="ＭＳ ゴシック"/>
              </a:rPr>
              <a:t>. Nothing changes in the text box placement yet.</a:t>
            </a:r>
          </a:p>
          <a:p>
            <a:pPr lvl="1" rtl="0">
              <a:buAutoNum type="arabicPeriod" startAt="4"/>
            </a:pPr>
            <a:r>
              <a:rPr lang="cs-CZ" b="0" i="0" u="none" strike="noStrike" baseline="0" smtClean="0">
                <a:solidFill>
                  <a:srgbClr val="000000"/>
                </a:solidFill>
                <a:latin typeface="Segoe"/>
                <a:ea typeface="ＭＳ ゴシック"/>
              </a:rPr>
              <a:t>On the Drawing Tools Format tab, click the </a:t>
            </a:r>
            <a:r>
              <a:rPr lang="cs-CZ" b="1" i="0" u="none" strike="noStrike" baseline="0" smtClean="0">
                <a:solidFill>
                  <a:srgbClr val="000000"/>
                </a:solidFill>
                <a:latin typeface="Segoe"/>
                <a:ea typeface="ＭＳ ゴシック"/>
              </a:rPr>
              <a:t>Align</a:t>
            </a:r>
            <a:r>
              <a:rPr lang="cs-CZ" b="0" i="0" u="none" strike="noStrike" baseline="0" smtClean="0">
                <a:solidFill>
                  <a:srgbClr val="000000"/>
                </a:solidFill>
                <a:latin typeface="Segoe"/>
                <a:ea typeface="ＭＳ ゴシック"/>
              </a:rPr>
              <a:t> button again, and click </a:t>
            </a:r>
            <a:r>
              <a:rPr lang="cs-CZ" b="1" i="0" u="none" strike="noStrike" baseline="0" smtClean="0">
                <a:solidFill>
                  <a:srgbClr val="000000"/>
                </a:solidFill>
                <a:latin typeface="Segoe"/>
                <a:ea typeface="ＭＳ ゴシック"/>
              </a:rPr>
              <a:t>Align Center</a:t>
            </a:r>
            <a:r>
              <a:rPr lang="cs-CZ" b="0" i="0" u="none" strike="noStrike" baseline="0" smtClean="0">
                <a:solidFill>
                  <a:srgbClr val="000000"/>
                </a:solidFill>
                <a:latin typeface="Segoe"/>
                <a:ea typeface="ＭＳ ゴシック"/>
              </a:rPr>
              <a:t>. Both text boxes become center-aligned in relation to the slide itself.</a:t>
            </a:r>
          </a:p>
          <a:p>
            <a:pPr lvl="1" rtl="0">
              <a:buAutoNum type="arabicPeriod" startAt="4"/>
            </a:pPr>
            <a:r>
              <a:rPr lang="cs-CZ" i="0" u="none" strike="noStrike" baseline="0" smtClean="0">
                <a:solidFill>
                  <a:srgbClr val="000000"/>
                </a:solidFill>
                <a:latin typeface="Segoe"/>
                <a:ea typeface="ＭＳ ゴシック"/>
              </a:rPr>
              <a:t> </a:t>
            </a:r>
            <a:r>
              <a:rPr lang="cs-CZ" b="1" i="0" u="none" strike="noStrike" baseline="0" smtClean="0">
                <a:solidFill>
                  <a:srgbClr val="000000"/>
                </a:solidFill>
                <a:latin typeface="Segoe"/>
                <a:ea typeface="ＭＳ ゴシック"/>
              </a:rPr>
              <a:t>SAVE </a:t>
            </a:r>
            <a:r>
              <a:rPr lang="cs-CZ" b="0" i="0" u="none" strike="noStrike" baseline="0" smtClean="0">
                <a:solidFill>
                  <a:srgbClr val="000000"/>
                </a:solidFill>
                <a:latin typeface="Segoe"/>
                <a:ea typeface="ＭＳ ゴシック"/>
              </a:rPr>
              <a:t>and close the </a:t>
            </a:r>
            <a:r>
              <a:rPr lang="cs-CZ" b="1" i="1" u="none" strike="noStrike" baseline="0" smtClean="0">
                <a:solidFill>
                  <a:srgbClr val="000000"/>
                </a:solidFill>
                <a:latin typeface="Segoe"/>
                <a:ea typeface="ＭＳ ゴシック"/>
              </a:rPr>
              <a:t>Profit Analysis Boxes</a:t>
            </a:r>
            <a:r>
              <a:rPr lang="cs-CZ" b="0" i="0" u="none" strike="noStrike" baseline="0" smtClean="0">
                <a:solidFill>
                  <a:srgbClr val="000000"/>
                </a:solidFill>
                <a:latin typeface="Segoe"/>
                <a:ea typeface="ＭＳ ゴシック"/>
              </a:rPr>
              <a:t> presentation.</a:t>
            </a:r>
          </a:p>
          <a:p>
            <a:pPr lvl="0" rtl="0"/>
            <a:r>
              <a:rPr lang="cs-CZ" b="1" i="0" u="none" strike="noStrike" baseline="0" smtClean="0">
                <a:solidFill>
                  <a:srgbClr val="000000"/>
                </a:solidFill>
                <a:latin typeface="Segoe"/>
                <a:ea typeface="ＭＳ ゴシック"/>
              </a:rPr>
              <a:t>LEAVE </a:t>
            </a:r>
            <a:r>
              <a:rPr lang="cs-CZ" b="0" i="0" u="none" strike="noStrike" baseline="0" smtClean="0">
                <a:solidFill>
                  <a:srgbClr val="000000"/>
                </a:solidFill>
                <a:latin typeface="Segoe"/>
                <a:ea typeface="ＭＳ ゴシック"/>
              </a:rPr>
              <a:t>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93</a:t>
            </a:fld>
            <a:endParaRPr lang="en-US" dirty="0"/>
          </a:p>
        </p:txBody>
      </p:sp>
    </p:spTree>
    <p:extLst>
      <p:ext uri="{BB962C8B-B14F-4D97-AF65-F5344CB8AC3E}">
        <p14:creationId xmlns:p14="http://schemas.microsoft.com/office/powerpoint/2010/main" val="1270430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Check Spelling</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GET READY</a:t>
            </a:r>
            <a:r>
              <a:rPr lang="cs-CZ" b="0" i="0" u="none" strike="noStrike" baseline="0" smtClean="0">
                <a:latin typeface="Segoe"/>
                <a:ea typeface="ＭＳ ゴシック"/>
              </a:rPr>
              <a:t>. To check spelling, perform the following tasks:</a:t>
            </a:r>
          </a:p>
          <a:p>
            <a:pPr lvl="1" rtl="0"/>
            <a:r>
              <a:rPr lang="cs-CZ" i="0" u="none" strike="noStrike" baseline="0" smtClean="0">
                <a:latin typeface="Segoe"/>
                <a:ea typeface="ＭＳ ゴシック"/>
              </a:rPr>
              <a:t> </a:t>
            </a:r>
            <a:r>
              <a:rPr lang="cs-CZ" b="1" i="0" u="none" strike="noStrike" baseline="0" smtClean="0">
                <a:latin typeface="Segoe"/>
                <a:ea typeface="ＭＳ ゴシック"/>
              </a:rPr>
              <a:t>OPEN</a:t>
            </a:r>
            <a:r>
              <a:rPr lang="cs-CZ" b="0" i="0" u="none" strike="noStrike" baseline="0" smtClean="0">
                <a:latin typeface="Segoe"/>
                <a:ea typeface="ＭＳ ゴシック"/>
              </a:rPr>
              <a:t> the </a:t>
            </a:r>
            <a:r>
              <a:rPr lang="cs-CZ" b="1" i="1" u="none" strike="noStrike" baseline="0" smtClean="0">
                <a:latin typeface="Segoe"/>
                <a:ea typeface="ＭＳ ゴシック"/>
              </a:rPr>
              <a:t>TV Options</a:t>
            </a:r>
            <a:r>
              <a:rPr lang="cs-CZ" b="0" i="0" u="none" strike="noStrike" baseline="0" smtClean="0">
                <a:latin typeface="Segoe"/>
                <a:ea typeface="ＭＳ ゴシック"/>
              </a:rPr>
              <a:t> presentation and save it as </a:t>
            </a:r>
            <a:r>
              <a:rPr lang="cs-CZ" b="1" i="1" u="none" strike="noStrike" baseline="0" smtClean="0">
                <a:latin typeface="Segoe"/>
                <a:ea typeface="ＭＳ ゴシック"/>
              </a:rPr>
              <a:t>TV Options Corrected</a:t>
            </a:r>
            <a:r>
              <a:rPr lang="cs-CZ" b="0" i="0" u="none" strike="noStrike" baseline="0" smtClean="0">
                <a:latin typeface="Times New Roman"/>
                <a:ea typeface="ＭＳ ゴシック"/>
              </a:rPr>
              <a:t>.</a:t>
            </a:r>
          </a:p>
          <a:p>
            <a:pPr lvl="1" rtl="0"/>
            <a:r>
              <a:rPr lang="cs-CZ" b="0" i="0" u="none" strike="noStrike" baseline="0" smtClean="0">
                <a:latin typeface="Segoe"/>
                <a:ea typeface="ＭＳ ゴシック"/>
              </a:rPr>
              <a:t>On slide 1, notice </a:t>
            </a:r>
            <a:br>
              <a:rPr lang="cs-CZ" b="0" i="0" u="none" strike="noStrike" baseline="0" smtClean="0">
                <a:latin typeface="Segoe"/>
                <a:ea typeface="ＭＳ ゴシック"/>
              </a:rPr>
            </a:br>
            <a:r>
              <a:rPr lang="cs-CZ" b="0" i="0" u="none" strike="noStrike" baseline="0" smtClean="0">
                <a:latin typeface="Segoe"/>
                <a:ea typeface="ＭＳ ゴシック"/>
              </a:rPr>
              <a:t>that the word </a:t>
            </a:r>
            <a:br>
              <a:rPr lang="cs-CZ" b="0" i="0" u="none" strike="noStrike" baseline="0" smtClean="0">
                <a:latin typeface="Segoe"/>
                <a:ea typeface="ＭＳ ゴシック"/>
              </a:rPr>
            </a:br>
            <a:r>
              <a:rPr lang="cs-CZ" b="0" i="1" u="none" strike="noStrike" baseline="0" smtClean="0">
                <a:latin typeface="Segoe"/>
                <a:ea typeface="ＭＳ ゴシック"/>
              </a:rPr>
              <a:t>Satelite</a:t>
            </a:r>
            <a:r>
              <a:rPr lang="cs-CZ" b="0" i="0" u="none" strike="noStrike" baseline="0" smtClean="0">
                <a:latin typeface="Segoe"/>
                <a:ea typeface="ＭＳ ゴシック"/>
              </a:rPr>
              <a:t> is misspelled, </a:t>
            </a:r>
            <a:br>
              <a:rPr lang="cs-CZ" b="0" i="0" u="none" strike="noStrike" baseline="0" smtClean="0">
                <a:latin typeface="Segoe"/>
                <a:ea typeface="ＭＳ ゴシック"/>
              </a:rPr>
            </a:br>
            <a:r>
              <a:rPr lang="cs-CZ" b="0" i="0" u="none" strike="noStrike" baseline="0" smtClean="0">
                <a:latin typeface="Segoe"/>
                <a:ea typeface="ＭＳ ゴシック"/>
              </a:rPr>
              <a:t>and that it has a </a:t>
            </a:r>
            <a:br>
              <a:rPr lang="cs-CZ" b="0" i="0" u="none" strike="noStrike" baseline="0" smtClean="0">
                <a:latin typeface="Segoe"/>
                <a:ea typeface="ＭＳ ゴシック"/>
              </a:rPr>
            </a:br>
            <a:r>
              <a:rPr lang="cs-CZ" b="0" i="0" u="none" strike="noStrike" baseline="0" smtClean="0">
                <a:latin typeface="Segoe"/>
                <a:ea typeface="ＭＳ ゴシック"/>
              </a:rPr>
              <a:t>wavy red underline.</a:t>
            </a:r>
          </a:p>
          <a:p>
            <a:pPr lvl="1" rtl="0"/>
            <a:r>
              <a:rPr lang="cs-CZ" b="0" i="0" u="none" strike="noStrike" baseline="0" smtClean="0">
                <a:latin typeface="Segoe"/>
                <a:ea typeface="ＭＳ ゴシック"/>
              </a:rPr>
              <a:t>Right-click the word </a:t>
            </a:r>
            <a:br>
              <a:rPr lang="cs-CZ" b="0" i="0" u="none" strike="noStrike" baseline="0" smtClean="0">
                <a:latin typeface="Segoe"/>
                <a:ea typeface="ＭＳ ゴシック"/>
              </a:rPr>
            </a:br>
            <a:r>
              <a:rPr lang="cs-CZ" b="1" i="0" u="none" strike="noStrike" baseline="0" smtClean="0">
                <a:latin typeface="Segoe"/>
                <a:ea typeface="ＭＳ ゴシック"/>
              </a:rPr>
              <a:t>Satelite</a:t>
            </a:r>
            <a:r>
              <a:rPr lang="cs-CZ" b="0" i="0" u="none" strike="noStrike" baseline="0" smtClean="0">
                <a:latin typeface="Segoe"/>
                <a:ea typeface="ＭＳ ゴシック"/>
              </a:rPr>
              <a:t>. A list of </a:t>
            </a:r>
            <a:br>
              <a:rPr lang="cs-CZ" b="0" i="0" u="none" strike="noStrike" baseline="0" smtClean="0">
                <a:latin typeface="Segoe"/>
                <a:ea typeface="ＭＳ ゴシック"/>
              </a:rPr>
            </a:br>
            <a:r>
              <a:rPr lang="cs-CZ" b="0" i="0" u="none" strike="noStrike" baseline="0" smtClean="0">
                <a:latin typeface="Segoe"/>
                <a:ea typeface="ＭＳ ゴシック"/>
              </a:rPr>
              <a:t>possible spelling corrections appears.</a:t>
            </a:r>
          </a:p>
          <a:p>
            <a:pPr lvl="1"/>
            <a:r>
              <a:rPr lang="cs-CZ">
                <a:latin typeface="Segoe"/>
                <a:ea typeface="ＭＳ ゴシック"/>
              </a:rPr>
              <a:t>In the list, click </a:t>
            </a:r>
            <a:r>
              <a:rPr lang="cs-CZ" b="1">
                <a:latin typeface="Segoe"/>
                <a:ea typeface="ＭＳ ゴシック"/>
              </a:rPr>
              <a:t>Satellite</a:t>
            </a:r>
            <a:r>
              <a:rPr lang="cs-CZ">
                <a:latin typeface="Segoe"/>
                <a:ea typeface="ＭＳ ゴシック"/>
              </a:rPr>
              <a:t> (above). The correction is made.</a:t>
            </a:r>
          </a:p>
          <a:p>
            <a:pPr lvl="1" rtl="0"/>
            <a:endParaRPr lang="cs-CZ"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94</a:t>
            </a:fld>
            <a:endParaRPr lang="en-US" dirty="0"/>
          </a:p>
        </p:txBody>
      </p:sp>
      <p:pic>
        <p:nvPicPr>
          <p:cNvPr id="7" name="Picture 6" descr="036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467" y="2413000"/>
            <a:ext cx="4597400" cy="2496601"/>
          </a:xfrm>
          <a:prstGeom prst="rect">
            <a:avLst/>
          </a:prstGeom>
        </p:spPr>
      </p:pic>
    </p:spTree>
    <p:extLst>
      <p:ext uri="{BB962C8B-B14F-4D97-AF65-F5344CB8AC3E}">
        <p14:creationId xmlns:p14="http://schemas.microsoft.com/office/powerpoint/2010/main" val="39547499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Check Spelling</a:t>
            </a:r>
          </a:p>
        </p:txBody>
      </p:sp>
      <p:sp>
        <p:nvSpPr>
          <p:cNvPr id="3" name="Text Placeholder 2"/>
          <p:cNvSpPr>
            <a:spLocks noGrp="1"/>
          </p:cNvSpPr>
          <p:nvPr>
            <p:ph type="body" idx="1"/>
          </p:nvPr>
        </p:nvSpPr>
        <p:spPr/>
        <p:txBody>
          <a:bodyPr/>
          <a:lstStyle/>
          <a:p>
            <a:pPr lvl="1" rtl="0">
              <a:buFont typeface="+mj-lt"/>
              <a:buAutoNum type="arabicPeriod" startAt="5"/>
            </a:pPr>
            <a:r>
              <a:rPr lang="cs-CZ" sz="2000" b="0" i="0" u="none" strike="noStrike" baseline="0" smtClean="0">
                <a:latin typeface="Segoe"/>
                <a:ea typeface="ＭＳ ゴシック"/>
              </a:rPr>
              <a:t>On the Review tab, click </a:t>
            </a:r>
            <a:br>
              <a:rPr lang="cs-CZ" sz="2000" b="0" i="0" u="none" strike="noStrike" baseline="0" smtClean="0">
                <a:latin typeface="Segoe"/>
                <a:ea typeface="ＭＳ ゴシック"/>
              </a:rPr>
            </a:br>
            <a:r>
              <a:rPr lang="cs-CZ" sz="2000" b="1" i="0" u="none" strike="noStrike" baseline="0" smtClean="0">
                <a:latin typeface="Segoe"/>
                <a:ea typeface="ＭＳ ゴシック"/>
              </a:rPr>
              <a:t>Spelling</a:t>
            </a:r>
            <a:r>
              <a:rPr lang="cs-CZ" sz="2000" b="0" i="0" u="none" strike="noStrike" baseline="0" smtClean="0">
                <a:latin typeface="Segoe"/>
                <a:ea typeface="ＭＳ ゴシック"/>
              </a:rPr>
              <a:t> in the Proofing </a:t>
            </a:r>
            <a:br>
              <a:rPr lang="cs-CZ" sz="2000" b="0" i="0" u="none" strike="noStrike" baseline="0" smtClean="0">
                <a:latin typeface="Segoe"/>
                <a:ea typeface="ＭＳ ゴシック"/>
              </a:rPr>
            </a:br>
            <a:r>
              <a:rPr lang="cs-CZ" sz="2000" b="0" i="0" u="none" strike="noStrike" baseline="0" smtClean="0">
                <a:latin typeface="Segoe"/>
                <a:ea typeface="ＭＳ ゴシック"/>
              </a:rPr>
              <a:t>group. The Spelling </a:t>
            </a:r>
            <a:br>
              <a:rPr lang="cs-CZ" sz="2000" b="0" i="0" u="none" strike="noStrike" baseline="0" smtClean="0">
                <a:latin typeface="Segoe"/>
                <a:ea typeface="ＭＳ ゴシック"/>
              </a:rPr>
            </a:br>
            <a:r>
              <a:rPr lang="cs-CZ" sz="2000" b="0" i="0" u="none" strike="noStrike" baseline="0" smtClean="0">
                <a:latin typeface="Segoe"/>
                <a:ea typeface="ＭＳ ゴシック"/>
              </a:rPr>
              <a:t>dialog box opens, and </a:t>
            </a:r>
            <a:br>
              <a:rPr lang="cs-CZ" sz="2000" b="0" i="0" u="none" strike="noStrike" baseline="0" smtClean="0">
                <a:latin typeface="Segoe"/>
                <a:ea typeface="ＭＳ ゴシック"/>
              </a:rPr>
            </a:br>
            <a:r>
              <a:rPr lang="cs-CZ" sz="2000" b="0" i="0" u="none" strike="noStrike" baseline="0" smtClean="0">
                <a:latin typeface="Segoe"/>
                <a:ea typeface="ＭＳ ゴシック"/>
              </a:rPr>
              <a:t>the Spelling feature finds </a:t>
            </a:r>
            <a:br>
              <a:rPr lang="cs-CZ" sz="2000" b="0" i="0" u="none" strike="noStrike" baseline="0" smtClean="0">
                <a:latin typeface="Segoe"/>
                <a:ea typeface="ＭＳ ゴシック"/>
              </a:rPr>
            </a:br>
            <a:r>
              <a:rPr lang="cs-CZ" sz="2000" b="0" i="0" u="none" strike="noStrike" baseline="0" smtClean="0">
                <a:latin typeface="Segoe"/>
                <a:ea typeface="ＭＳ ゴシック"/>
              </a:rPr>
              <a:t>and flags the next mis-</a:t>
            </a:r>
            <a:br>
              <a:rPr lang="cs-CZ" sz="2000" b="0" i="0" u="none" strike="noStrike" baseline="0" smtClean="0">
                <a:latin typeface="Segoe"/>
                <a:ea typeface="ＭＳ ゴシック"/>
              </a:rPr>
            </a:br>
            <a:r>
              <a:rPr lang="cs-CZ" sz="2000" b="0" i="0" u="none" strike="noStrike" baseline="0" smtClean="0">
                <a:latin typeface="Segoe"/>
                <a:ea typeface="ＭＳ ゴシック"/>
              </a:rPr>
              <a:t>spelled word (right). The </a:t>
            </a:r>
            <a:br>
              <a:rPr lang="cs-CZ" sz="2000" b="0" i="0" u="none" strike="noStrike" baseline="0" smtClean="0">
                <a:latin typeface="Segoe"/>
                <a:ea typeface="ＭＳ ゴシック"/>
              </a:rPr>
            </a:br>
            <a:r>
              <a:rPr lang="cs-CZ" sz="2000" b="0" i="0" u="none" strike="noStrike" baseline="0" smtClean="0">
                <a:latin typeface="Segoe"/>
                <a:ea typeface="ＭＳ ゴシック"/>
              </a:rPr>
              <a:t>Change to Suggestions </a:t>
            </a:r>
            <a:br>
              <a:rPr lang="cs-CZ" sz="2000" b="0" i="0" u="none" strike="noStrike" baseline="0" smtClean="0">
                <a:latin typeface="Segoe"/>
                <a:ea typeface="ＭＳ ゴシック"/>
              </a:rPr>
            </a:br>
            <a:r>
              <a:rPr lang="cs-CZ" sz="2000" b="0" i="0" u="none" strike="noStrike" baseline="0" smtClean="0">
                <a:latin typeface="Segoe"/>
                <a:ea typeface="ＭＳ ゴシック"/>
              </a:rPr>
              <a:t>list contains only one </a:t>
            </a:r>
            <a:br>
              <a:rPr lang="cs-CZ" sz="2000" b="0" i="0" u="none" strike="noStrike" baseline="0" smtClean="0">
                <a:latin typeface="Segoe"/>
                <a:ea typeface="ＭＳ ゴシック"/>
              </a:rPr>
            </a:br>
            <a:r>
              <a:rPr lang="cs-CZ" sz="2000" b="0" i="0" u="none" strike="noStrike" baseline="0" smtClean="0">
                <a:latin typeface="Segoe"/>
                <a:ea typeface="ＭＳ ゴシック"/>
              </a:rPr>
              <a:t>possible correction.</a:t>
            </a:r>
          </a:p>
          <a:p>
            <a:pPr lvl="1" rtl="0">
              <a:buAutoNum type="arabicPeriod" startAt="5"/>
            </a:pPr>
            <a:r>
              <a:rPr lang="cs-CZ" sz="2000" b="0" i="0" u="none" strike="noStrike" baseline="0" smtClean="0">
                <a:latin typeface="Segoe"/>
                <a:ea typeface="ＭＳ ゴシック"/>
              </a:rPr>
              <a:t>Click the </a:t>
            </a:r>
            <a:r>
              <a:rPr lang="cs-CZ" sz="2000" b="1" i="0" u="none" strike="noStrike" baseline="0" smtClean="0">
                <a:latin typeface="Segoe"/>
                <a:ea typeface="ＭＳ ゴシック"/>
              </a:rPr>
              <a:t>Change </a:t>
            </a:r>
            <a:br>
              <a:rPr lang="cs-CZ" sz="2000" b="1" i="0" u="none" strike="noStrike" baseline="0" smtClean="0">
                <a:latin typeface="Segoe"/>
                <a:ea typeface="ＭＳ ゴシック"/>
              </a:rPr>
            </a:br>
            <a:r>
              <a:rPr lang="cs-CZ" sz="2000" b="1" i="0" u="none" strike="noStrike" baseline="0" smtClean="0">
                <a:latin typeface="Segoe"/>
                <a:ea typeface="ＭＳ ゴシック"/>
              </a:rPr>
              <a:t>button</a:t>
            </a:r>
            <a:r>
              <a:rPr lang="cs-CZ" sz="2000" b="0" i="0" u="none" strike="noStrike" baseline="0" smtClean="0">
                <a:latin typeface="Segoe"/>
                <a:ea typeface="ＭＳ ゴシック"/>
              </a:rPr>
              <a:t> to change to the correct spelling of </a:t>
            </a:r>
            <a:r>
              <a:rPr lang="cs-CZ" sz="2000" b="0" i="1" u="none" strike="noStrike" baseline="0" smtClean="0">
                <a:latin typeface="Segoe"/>
                <a:ea typeface="ＭＳ ゴシック"/>
              </a:rPr>
              <a:t>available.</a:t>
            </a:r>
            <a:r>
              <a:rPr lang="cs-CZ" sz="2000" b="0" i="0" u="none" strike="noStrike" baseline="0" smtClean="0">
                <a:latin typeface="Segoe"/>
                <a:ea typeface="ＭＳ ゴシック"/>
              </a:rPr>
              <a:t> The next problem identified is a repeated word, </a:t>
            </a:r>
            <a:r>
              <a:rPr lang="cs-CZ" sz="2000" b="0" i="1" u="none" strike="noStrike" baseline="0" smtClean="0">
                <a:latin typeface="Segoe"/>
                <a:ea typeface="ＭＳ ゴシック"/>
              </a:rPr>
              <a:t>no</a:t>
            </a:r>
            <a:r>
              <a:rPr lang="cs-CZ" sz="20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95</a:t>
            </a:fld>
            <a:endParaRPr lang="en-US" dirty="0"/>
          </a:p>
        </p:txBody>
      </p:sp>
      <p:pic>
        <p:nvPicPr>
          <p:cNvPr id="7" name="Picture 6" descr="036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00200"/>
            <a:ext cx="4174067" cy="3160589"/>
          </a:xfrm>
          <a:prstGeom prst="rect">
            <a:avLst/>
          </a:prstGeom>
        </p:spPr>
      </p:pic>
    </p:spTree>
    <p:extLst>
      <p:ext uri="{BB962C8B-B14F-4D97-AF65-F5344CB8AC3E}">
        <p14:creationId xmlns:p14="http://schemas.microsoft.com/office/powerpoint/2010/main" val="23515472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Check Spelling</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Delete button</a:t>
            </a:r>
            <a:r>
              <a:rPr lang="cs-CZ" b="0" i="0" u="none" strike="noStrike" baseline="0" smtClean="0">
                <a:solidFill>
                  <a:srgbClr val="000000"/>
                </a:solidFill>
                <a:latin typeface="Segoe"/>
                <a:ea typeface="ＭＳ ゴシック"/>
              </a:rPr>
              <a:t> to delete one of the words </a:t>
            </a:r>
            <a:r>
              <a:rPr lang="cs-CZ" b="0" i="1" u="none" strike="noStrike" baseline="0" smtClean="0">
                <a:solidFill>
                  <a:srgbClr val="000000"/>
                </a:solidFill>
                <a:latin typeface="Segoe"/>
                <a:ea typeface="ＭＳ ゴシック"/>
              </a:rPr>
              <a:t>no.</a:t>
            </a:r>
            <a:r>
              <a:rPr lang="cs-CZ" b="0" i="0" u="none" strike="noStrike" baseline="0" smtClean="0">
                <a:solidFill>
                  <a:srgbClr val="000000"/>
                </a:solidFill>
                <a:latin typeface="Segoe"/>
                <a:ea typeface="ＭＳ ゴシック"/>
              </a:rPr>
              <a:t> The next problem that appears is a proper name, </a:t>
            </a:r>
            <a:r>
              <a:rPr lang="cs-CZ" b="0" i="1" u="none" strike="noStrike" baseline="0" smtClean="0">
                <a:solidFill>
                  <a:srgbClr val="000000"/>
                </a:solidFill>
                <a:latin typeface="Segoe"/>
                <a:ea typeface="ＭＳ ゴシック"/>
              </a:rPr>
              <a:t>ValuCable</a:t>
            </a:r>
            <a:r>
              <a:rPr lang="cs-CZ" b="0" i="0" u="none" strike="noStrike" baseline="0" smtClean="0">
                <a:solidFill>
                  <a:srgbClr val="000000"/>
                </a:solidFill>
                <a:latin typeface="Segoe"/>
                <a:ea typeface="ＭＳ ゴシック"/>
              </a:rPr>
              <a:t>, which is actually a correct spelling.</a:t>
            </a:r>
          </a:p>
          <a:p>
            <a:pPr lvl="1" rtl="0">
              <a:buAutoNum type="arabicPeriod" startAt="7"/>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Ignore button </a:t>
            </a:r>
            <a:r>
              <a:rPr lang="cs-CZ" b="0" i="0" u="none" strike="noStrike" baseline="0" smtClean="0">
                <a:solidFill>
                  <a:srgbClr val="000000"/>
                </a:solidFill>
                <a:latin typeface="Segoe"/>
                <a:ea typeface="ＭＳ ゴシック"/>
              </a:rPr>
              <a:t>to ignore the potential misspelling. You could have also clicked Add to add it to the dictionary; but beca use it is a made-up word for this exercise, Ignore is more appropriate.</a:t>
            </a:r>
          </a:p>
          <a:p>
            <a:pPr lvl="1" rtl="0">
              <a:buAutoNum type="arabicPeriod" startAt="7"/>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Change</a:t>
            </a:r>
            <a:r>
              <a:rPr lang="cs-CZ" b="0" i="0" u="none" strike="noStrike" baseline="0" smtClean="0">
                <a:solidFill>
                  <a:srgbClr val="000000"/>
                </a:solidFill>
                <a:latin typeface="Segoe"/>
                <a:ea typeface="ＭＳ ゴシック"/>
              </a:rPr>
              <a:t> to change to the correct spelling of </a:t>
            </a:r>
            <a:r>
              <a:rPr lang="cs-CZ" b="0" i="1" u="none" strike="noStrike" baseline="0" smtClean="0">
                <a:solidFill>
                  <a:srgbClr val="000000"/>
                </a:solidFill>
                <a:latin typeface="Segoe"/>
                <a:ea typeface="ＭＳ ゴシック"/>
              </a:rPr>
              <a:t>cable.</a:t>
            </a:r>
            <a:r>
              <a:rPr lang="cs-CZ" b="0" i="0" u="none" strike="noStrike" baseline="0" smtClean="0">
                <a:solidFill>
                  <a:srgbClr val="000000"/>
                </a:solidFill>
                <a:latin typeface="Segoe"/>
                <a:ea typeface="ＭＳ ゴシック"/>
              </a:rPr>
              <a:t> A message appears that the spelling check is complete.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96</a:t>
            </a:fld>
            <a:endParaRPr lang="en-US" dirty="0"/>
          </a:p>
        </p:txBody>
      </p:sp>
    </p:spTree>
    <p:extLst>
      <p:ext uri="{BB962C8B-B14F-4D97-AF65-F5344CB8AC3E}">
        <p14:creationId xmlns:p14="http://schemas.microsoft.com/office/powerpoint/2010/main" val="2109526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Check Spelling</a:t>
            </a:r>
          </a:p>
        </p:txBody>
      </p:sp>
      <p:sp>
        <p:nvSpPr>
          <p:cNvPr id="3" name="Text Placeholder 2"/>
          <p:cNvSpPr>
            <a:spLocks noGrp="1"/>
          </p:cNvSpPr>
          <p:nvPr>
            <p:ph type="body" idx="1"/>
          </p:nvPr>
        </p:nvSpPr>
        <p:spPr/>
        <p:txBody>
          <a:bodyPr/>
          <a:lstStyle/>
          <a:p>
            <a:pPr lvl="1" rtl="0">
              <a:buFont typeface="+mj-lt"/>
              <a:buAutoNum type="arabicPeriod" startAt="10"/>
            </a:pPr>
            <a:r>
              <a:rPr lang="cs-CZ" b="0" i="0" u="none" strike="noStrike" baseline="0" smtClean="0">
                <a:latin typeface="Segoe"/>
                <a:ea typeface="ＭＳ ゴシック"/>
              </a:rPr>
              <a:t>Click </a:t>
            </a:r>
            <a:r>
              <a:rPr lang="cs-CZ" b="1" i="0" u="none" strike="noStrike" baseline="0" smtClean="0">
                <a:latin typeface="Segoe"/>
                <a:ea typeface="ＭＳ ゴシック"/>
              </a:rPr>
              <a:t>OK</a:t>
            </a:r>
            <a:r>
              <a:rPr lang="cs-CZ" b="0" i="0" u="none" strike="noStrike" baseline="0" smtClean="0">
                <a:latin typeface="Segoe"/>
                <a:ea typeface="ＭＳ ゴシック"/>
              </a:rPr>
              <a:t> to close the dialog box.</a:t>
            </a:r>
          </a:p>
          <a:p>
            <a:pPr lvl="1" rtl="0">
              <a:buAutoNum type="arabicPeriod" startAt="10"/>
            </a:pPr>
            <a:r>
              <a:rPr lang="cs-CZ"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a:t>
            </a:r>
          </a:p>
          <a:p>
            <a:pPr lvl="0" rtl="0"/>
            <a:r>
              <a:rPr lang="cs-CZ" b="1" i="0" u="none" strike="noStrike" baseline="0" smtClean="0">
                <a:latin typeface="Segoe"/>
                <a:ea typeface="ＭＳ ゴシック"/>
              </a:rPr>
              <a:t>PAUSE</a:t>
            </a:r>
            <a:r>
              <a:rPr lang="cs-CZ" b="0" i="0" u="none" strike="noStrike" baseline="0" smtClean="0">
                <a:latin typeface="Segoe"/>
                <a:ea typeface="ＭＳ ゴシック"/>
              </a:rPr>
              <a:t>. </a:t>
            </a:r>
            <a:r>
              <a:rPr lang="cs-CZ" b="1" i="0" u="none" strike="noStrike" baseline="0" smtClean="0">
                <a:latin typeface="Segoe"/>
                <a:ea typeface="ＭＳ ゴシック"/>
              </a:rPr>
              <a:t>LEAVE</a:t>
            </a:r>
            <a:r>
              <a:rPr lang="cs-CZ" b="0" i="0" u="none" strike="noStrike" baseline="0" smtClean="0">
                <a:latin typeface="Segoe"/>
                <a:ea typeface="ＭＳ ゴシック"/>
              </a:rPr>
              <a:t> the presentation open for the next exercise.</a:t>
            </a:r>
          </a:p>
          <a:p>
            <a:pPr lvl="0" rtl="0"/>
            <a:r>
              <a:rPr lang="cs-CZ" b="0" i="0" u="none" strike="noStrike" baseline="0" smtClean="0">
                <a:latin typeface="Segoe"/>
                <a:ea typeface="ＭＳ ゴシック"/>
              </a:rPr>
              <a:t>Use caution with the Change All button because it may make changes you do not intend. For example, if you correct all instances at once where you have typed </a:t>
            </a:r>
            <a:r>
              <a:rPr lang="cs-CZ" b="0" i="1" u="none" strike="noStrike" baseline="0" smtClean="0">
                <a:latin typeface="Segoe"/>
                <a:ea typeface="ＭＳ ゴシック"/>
              </a:rPr>
              <a:t>pian</a:t>
            </a:r>
            <a:r>
              <a:rPr lang="cs-CZ" b="0" i="0" u="none" strike="noStrike" baseline="0" smtClean="0">
                <a:latin typeface="Segoe"/>
                <a:ea typeface="ＭＳ ゴシック"/>
              </a:rPr>
              <a:t> instead of </a:t>
            </a:r>
            <a:r>
              <a:rPr lang="cs-CZ" b="0" i="1" u="none" strike="noStrike" baseline="0" smtClean="0">
                <a:latin typeface="Segoe"/>
                <a:ea typeface="ＭＳ ゴシック"/>
              </a:rPr>
              <a:t>pain</a:t>
            </a:r>
            <a:r>
              <a:rPr lang="cs-CZ" b="0" i="0" u="none" strike="noStrike" baseline="0" smtClean="0">
                <a:latin typeface="Segoe"/>
                <a:ea typeface="ＭＳ ゴシック"/>
              </a:rPr>
              <a:t>, it will also change all instances of </a:t>
            </a:r>
            <a:r>
              <a:rPr lang="cs-CZ" b="0" i="1" u="none" strike="noStrike" baseline="0" smtClean="0">
                <a:latin typeface="Segoe"/>
                <a:ea typeface="ＭＳ ゴシック"/>
              </a:rPr>
              <a:t>piano</a:t>
            </a:r>
            <a:r>
              <a:rPr lang="cs-CZ" b="0" i="0" u="none" strike="noStrike" baseline="0" smtClean="0">
                <a:latin typeface="Segoe"/>
                <a:ea typeface="ＭＳ ゴシック"/>
              </a:rPr>
              <a:t> to </a:t>
            </a:r>
            <a:r>
              <a:rPr lang="cs-CZ" b="0" i="1" u="none" strike="noStrike" baseline="0" smtClean="0">
                <a:latin typeface="Segoe"/>
                <a:ea typeface="ＭＳ ゴシック"/>
              </a:rPr>
              <a:t>paino</a:t>
            </a:r>
            <a:r>
              <a:rPr lang="cs-CZ"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97</a:t>
            </a:fld>
            <a:endParaRPr lang="en-US" dirty="0"/>
          </a:p>
        </p:txBody>
      </p:sp>
    </p:spTree>
    <p:extLst>
      <p:ext uri="{BB962C8B-B14F-4D97-AF65-F5344CB8AC3E}">
        <p14:creationId xmlns:p14="http://schemas.microsoft.com/office/powerpoint/2010/main" val="4684893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a Word with the Thesaurus</a:t>
            </a:r>
          </a:p>
        </p:txBody>
      </p:sp>
      <p:sp>
        <p:nvSpPr>
          <p:cNvPr id="3" name="Text Placeholder 2"/>
          <p:cNvSpPr>
            <a:spLocks noGrp="1"/>
          </p:cNvSpPr>
          <p:nvPr>
            <p:ph type="body" idx="1"/>
          </p:nvPr>
        </p:nvSpPr>
        <p:spPr/>
        <p:txBody>
          <a:bodyPr/>
          <a:lstStyle/>
          <a:p>
            <a:pPr lvl="0" rtl="0"/>
            <a:r>
              <a:rPr lang="cs-CZ" b="1" i="0" u="none" strike="noStrike" baseline="0" smtClean="0">
                <a:latin typeface="Segoe"/>
                <a:ea typeface="ＭＳ ゴシック"/>
              </a:rPr>
              <a:t>USE</a:t>
            </a:r>
            <a:r>
              <a:rPr lang="cs-CZ" b="0" i="0" u="none" strike="noStrike" baseline="0" smtClean="0">
                <a:latin typeface="Segoe"/>
                <a:ea typeface="ＭＳ ゴシック"/>
              </a:rPr>
              <a:t> the </a:t>
            </a:r>
            <a:r>
              <a:rPr lang="cs-CZ" b="1" i="1" u="none" strike="noStrike" baseline="0" smtClean="0">
                <a:latin typeface="Segoe"/>
                <a:ea typeface="ＭＳ ゴシック"/>
              </a:rPr>
              <a:t>TV Options Corrected</a:t>
            </a:r>
            <a:r>
              <a:rPr lang="cs-CZ" b="0" i="0" u="none" strike="noStrike" baseline="0" smtClean="0">
                <a:latin typeface="Segoe"/>
                <a:ea typeface="ＭＳ ゴシック"/>
              </a:rPr>
              <a:t> presentation that is still open from the previous exercise.</a:t>
            </a:r>
          </a:p>
          <a:p>
            <a:pPr lvl="1" rtl="0"/>
            <a:r>
              <a:rPr lang="cs-CZ" b="0" i="0" u="none" strike="noStrike" baseline="0" smtClean="0">
                <a:latin typeface="Segoe"/>
                <a:ea typeface="ＭＳ ゴシック"/>
              </a:rPr>
              <a:t>On slide 3, select the word </a:t>
            </a:r>
            <a:r>
              <a:rPr lang="cs-CZ" b="1" i="0" u="none" strike="noStrike" baseline="0" smtClean="0">
                <a:latin typeface="Segoe"/>
                <a:ea typeface="ＭＳ ゴシック"/>
              </a:rPr>
              <a:t>Costs.</a:t>
            </a:r>
          </a:p>
          <a:p>
            <a:pPr lvl="1" rtl="0"/>
            <a:r>
              <a:rPr lang="cs-CZ" b="0" i="0" u="none" strike="noStrike" baseline="0" smtClean="0">
                <a:latin typeface="Segoe"/>
                <a:ea typeface="ＭＳ ゴシック"/>
              </a:rPr>
              <a:t>On the Review tab, click </a:t>
            </a:r>
            <a:r>
              <a:rPr lang="cs-CZ" b="1" i="0" u="none" strike="noStrike" baseline="0" smtClean="0">
                <a:latin typeface="Segoe"/>
                <a:ea typeface="ＭＳ ゴシック"/>
              </a:rPr>
              <a:t>Thesaurus</a:t>
            </a:r>
            <a:r>
              <a:rPr lang="cs-CZ" b="0" i="0" u="none" strike="noStrike" baseline="0" smtClean="0">
                <a:latin typeface="Segoe"/>
                <a:ea typeface="ＭＳ ゴシック"/>
              </a:rPr>
              <a:t>. The Thesaurus task pane opens displaying a list of terms related to the word you have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98</a:t>
            </a:fld>
            <a:endParaRPr lang="en-US" dirty="0"/>
          </a:p>
        </p:txBody>
      </p:sp>
    </p:spTree>
    <p:extLst>
      <p:ext uri="{BB962C8B-B14F-4D97-AF65-F5344CB8AC3E}">
        <p14:creationId xmlns:p14="http://schemas.microsoft.com/office/powerpoint/2010/main" val="33195803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Change a Word with the Thesaurus</a:t>
            </a:r>
          </a:p>
        </p:txBody>
      </p:sp>
      <p:sp>
        <p:nvSpPr>
          <p:cNvPr id="3" name="Text Placeholder 2"/>
          <p:cNvSpPr>
            <a:spLocks noGrp="1"/>
          </p:cNvSpPr>
          <p:nvPr>
            <p:ph type="body" idx="1"/>
          </p:nvPr>
        </p:nvSpPr>
        <p:spPr/>
        <p:txBody>
          <a:bodyPr/>
          <a:lstStyle/>
          <a:p>
            <a:pPr lvl="1" rtl="0">
              <a:buFont typeface="+mj-lt"/>
              <a:buAutoNum type="arabicPeriod" startAt="3"/>
            </a:pPr>
            <a:r>
              <a:rPr lang="cs-CZ" sz="2000" b="0" i="0" u="none" strike="noStrike" baseline="0" smtClean="0">
                <a:latin typeface="Segoe"/>
                <a:ea typeface="ＭＳ ゴシック"/>
              </a:rPr>
              <a:t>In the Thesaurus task pane, hover the mouse </a:t>
            </a:r>
            <a:br>
              <a:rPr lang="cs-CZ" sz="2000" b="0" i="0" u="none" strike="noStrike" baseline="0" smtClean="0">
                <a:latin typeface="Segoe"/>
                <a:ea typeface="ＭＳ ゴシック"/>
              </a:rPr>
            </a:br>
            <a:r>
              <a:rPr lang="cs-CZ" sz="2000" b="0" i="0" u="none" strike="noStrike" baseline="0" smtClean="0">
                <a:latin typeface="Segoe"/>
                <a:ea typeface="ＭＳ ゴシック"/>
              </a:rPr>
              <a:t>pointer over the word Charges. Click the </a:t>
            </a:r>
            <a:br>
              <a:rPr lang="cs-CZ" sz="2000" b="0" i="0" u="none" strike="noStrike" baseline="0" smtClean="0">
                <a:latin typeface="Segoe"/>
                <a:ea typeface="ＭＳ ゴシック"/>
              </a:rPr>
            </a:br>
            <a:r>
              <a:rPr lang="cs-CZ" sz="2000" b="1" i="0" u="none" strike="noStrike" baseline="0" smtClean="0">
                <a:latin typeface="Segoe"/>
                <a:ea typeface="ＭＳ ゴシック"/>
              </a:rPr>
              <a:t>down arrow</a:t>
            </a:r>
            <a:r>
              <a:rPr lang="cs-CZ" sz="2000" b="0" i="0" u="none" strike="noStrike" baseline="0" smtClean="0">
                <a:latin typeface="Segoe"/>
                <a:ea typeface="ＭＳ ゴシック"/>
              </a:rPr>
              <a:t> that appears to the right of </a:t>
            </a:r>
            <a:br>
              <a:rPr lang="cs-CZ" sz="2000" b="0" i="0" u="none" strike="noStrike" baseline="0" smtClean="0">
                <a:latin typeface="Segoe"/>
                <a:ea typeface="ＭＳ ゴシック"/>
              </a:rPr>
            </a:br>
            <a:r>
              <a:rPr lang="cs-CZ" sz="2000" b="0" i="0" u="none" strike="noStrike" baseline="0" smtClean="0">
                <a:latin typeface="Segoe"/>
                <a:ea typeface="ＭＳ ゴシック"/>
              </a:rPr>
              <a:t>Charges, then click </a:t>
            </a:r>
            <a:r>
              <a:rPr lang="cs-CZ" sz="2000" b="1" i="0" u="none" strike="noStrike" baseline="0" smtClean="0">
                <a:latin typeface="Segoe"/>
                <a:ea typeface="ＭＳ ゴシック"/>
              </a:rPr>
              <a:t>Insert</a:t>
            </a:r>
            <a:r>
              <a:rPr lang="cs-CZ" sz="2000" b="0" i="0" u="none" strike="noStrike" baseline="0" smtClean="0">
                <a:latin typeface="Segoe"/>
                <a:ea typeface="ＭＳ ゴシック"/>
              </a:rPr>
              <a:t> from the menu </a:t>
            </a:r>
            <a:br>
              <a:rPr lang="cs-CZ" sz="2000" b="0" i="0" u="none" strike="noStrike" baseline="0" smtClean="0">
                <a:latin typeface="Segoe"/>
                <a:ea typeface="ＭＳ ゴシック"/>
              </a:rPr>
            </a:br>
            <a:r>
              <a:rPr lang="cs-CZ" sz="2000" b="0" i="0" u="none" strike="noStrike" baseline="0" smtClean="0">
                <a:latin typeface="Segoe"/>
                <a:ea typeface="ＭＳ ゴシック"/>
              </a:rPr>
              <a:t>that appears (right). The word Costs changes </a:t>
            </a:r>
            <a:br>
              <a:rPr lang="cs-CZ" sz="2000" b="0" i="0" u="none" strike="noStrike" baseline="0" smtClean="0">
                <a:latin typeface="Segoe"/>
                <a:ea typeface="ＭＳ ゴシック"/>
              </a:rPr>
            </a:br>
            <a:r>
              <a:rPr lang="cs-CZ" sz="2000" b="0" i="0" u="none" strike="noStrike" baseline="0" smtClean="0">
                <a:latin typeface="Segoe"/>
                <a:ea typeface="ＭＳ ゴシック"/>
              </a:rPr>
              <a:t>to Charges on the slide.</a:t>
            </a:r>
          </a:p>
          <a:p>
            <a:pPr lvl="1">
              <a:buFont typeface="+mj-lt"/>
              <a:buAutoNum type="arabicPeriod" startAt="4"/>
            </a:pPr>
            <a:r>
              <a:rPr lang="cs-CZ" sz="2000">
                <a:latin typeface="Segoe"/>
                <a:ea typeface="ＭＳ ゴシック"/>
              </a:rPr>
              <a:t>In the Thesaurus task pane, click the word </a:t>
            </a:r>
            <a:br>
              <a:rPr lang="cs-CZ" sz="2000">
                <a:latin typeface="Segoe"/>
                <a:ea typeface="ＭＳ ゴシック"/>
              </a:rPr>
            </a:br>
            <a:r>
              <a:rPr lang="cs-CZ" sz="2000" b="1">
                <a:latin typeface="Segoe"/>
                <a:ea typeface="ＭＳ ゴシック"/>
              </a:rPr>
              <a:t>Prices</a:t>
            </a:r>
            <a:r>
              <a:rPr lang="cs-CZ" sz="2000">
                <a:latin typeface="Segoe"/>
                <a:ea typeface="ＭＳ ゴシック"/>
              </a:rPr>
              <a:t>. The display changes to show </a:t>
            </a:r>
            <a:br>
              <a:rPr lang="cs-CZ" sz="2000">
                <a:latin typeface="Segoe"/>
                <a:ea typeface="ＭＳ ゴシック"/>
              </a:rPr>
            </a:br>
            <a:r>
              <a:rPr lang="cs-CZ" sz="2000">
                <a:latin typeface="Segoe"/>
                <a:ea typeface="ＭＳ ゴシック"/>
              </a:rPr>
              <a:t>synonyms of that word.</a:t>
            </a:r>
          </a:p>
          <a:p>
            <a:pPr lvl="1">
              <a:buAutoNum type="arabicPeriod" startAt="4"/>
            </a:pPr>
            <a:r>
              <a:rPr lang="cs-CZ" sz="2000">
                <a:latin typeface="Segoe"/>
                <a:ea typeface="ＭＳ ゴシック"/>
              </a:rPr>
              <a:t>Click the </a:t>
            </a:r>
            <a:r>
              <a:rPr lang="cs-CZ" sz="2000" b="1">
                <a:latin typeface="Segoe"/>
                <a:ea typeface="ＭＳ ゴシック"/>
              </a:rPr>
              <a:t>Back</a:t>
            </a:r>
            <a:r>
              <a:rPr lang="cs-CZ" sz="2000">
                <a:latin typeface="Segoe"/>
                <a:ea typeface="ＭＳ ゴシック"/>
              </a:rPr>
              <a:t> arrow in the task pane to </a:t>
            </a:r>
            <a:br>
              <a:rPr lang="cs-CZ" sz="2000">
                <a:latin typeface="Segoe"/>
                <a:ea typeface="ＭＳ ゴシック"/>
              </a:rPr>
            </a:br>
            <a:r>
              <a:rPr lang="cs-CZ" sz="2000">
                <a:latin typeface="Segoe"/>
                <a:ea typeface="ＭＳ ゴシック"/>
              </a:rPr>
              <a:t>return to the list of synonyms for Costs.</a:t>
            </a:r>
          </a:p>
          <a:p>
            <a:pPr lvl="0"/>
            <a:r>
              <a:rPr lang="cs-CZ" sz="2000" b="1">
                <a:latin typeface="Segoe"/>
                <a:ea typeface="ＭＳ ゴシック"/>
              </a:rPr>
              <a:t>SAVE</a:t>
            </a:r>
            <a:r>
              <a:rPr lang="cs-CZ" sz="2000">
                <a:latin typeface="Segoe"/>
                <a:ea typeface="ＭＳ ゴシック"/>
              </a:rPr>
              <a:t> the presentation and </a:t>
            </a:r>
            <a:r>
              <a:rPr lang="cs-CZ" sz="2000" b="1">
                <a:latin typeface="Segoe"/>
                <a:ea typeface="ＭＳ ゴシック"/>
              </a:rPr>
              <a:t>EXIT</a:t>
            </a:r>
            <a:r>
              <a:rPr lang="cs-CZ" sz="2000">
                <a:latin typeface="Segoe"/>
                <a:ea typeface="ＭＳ ゴシック"/>
              </a:rPr>
              <a:t> PowerPoint.</a:t>
            </a:r>
          </a:p>
          <a:p>
            <a:pPr lvl="1" rtl="0">
              <a:buFont typeface="+mj-lt"/>
              <a:buAutoNum type="arabicPeriod" startAt="3"/>
            </a:pPr>
            <a:endParaRPr lang="cs-CZ"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99</a:t>
            </a:fld>
            <a:endParaRPr lang="en-US" dirty="0"/>
          </a:p>
        </p:txBody>
      </p:sp>
      <p:pic>
        <p:nvPicPr>
          <p:cNvPr id="7" name="Picture 6" descr="03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445" y="1524000"/>
            <a:ext cx="2101555" cy="4694383"/>
          </a:xfrm>
          <a:prstGeom prst="rect">
            <a:avLst/>
          </a:prstGeom>
        </p:spPr>
      </p:pic>
    </p:spTree>
    <p:extLst>
      <p:ext uri="{BB962C8B-B14F-4D97-AF65-F5344CB8AC3E}">
        <p14:creationId xmlns:p14="http://schemas.microsoft.com/office/powerpoint/2010/main" val="3533463492"/>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364</TotalTime>
  <Words>7217</Words>
  <Application>Microsoft Macintosh PowerPoint</Application>
  <PresentationFormat>On-screen Show (4:3)</PresentationFormat>
  <Paragraphs>801</Paragraphs>
  <Slides>100</Slides>
  <Notes>18</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template</vt:lpstr>
      <vt:lpstr>Working with Text</vt:lpstr>
      <vt:lpstr>Objectives</vt:lpstr>
      <vt:lpstr>Step by Step: Choose Fonts and Font Sizes</vt:lpstr>
      <vt:lpstr>Step by Step: Choose Fonts and Font Sizes</vt:lpstr>
      <vt:lpstr>Step by Step: Choose Fonts and Font Sizes</vt:lpstr>
      <vt:lpstr>Step by Step: Choose Fonts and Font Sizes</vt:lpstr>
      <vt:lpstr>Step by Step: Change AutoFit Behavior</vt:lpstr>
      <vt:lpstr>Step by Step: Change AutoFit Behavior</vt:lpstr>
      <vt:lpstr>Step by Step: Change AutoFit Behavior</vt:lpstr>
      <vt:lpstr>Step by Step: Apply Font Styles and Effects</vt:lpstr>
      <vt:lpstr>Step by Step: Apply Font Styles and Effects</vt:lpstr>
      <vt:lpstr>Step by Step: Apply Font Styles and Effects</vt:lpstr>
      <vt:lpstr>Step by Step: Apply Font Styles and Effects</vt:lpstr>
      <vt:lpstr>Step by Step: Change Font Color</vt:lpstr>
      <vt:lpstr>Step by Step: Change Font Color</vt:lpstr>
      <vt:lpstr>Step by Step: Copy Character Formats with the Format Painter</vt:lpstr>
      <vt:lpstr>Step by Step: Copy Character Formats with the Format Painter</vt:lpstr>
      <vt:lpstr>Step by Step: Copy Character Formats with the Format Painter</vt:lpstr>
      <vt:lpstr>Step by Step: Align Paragraphs</vt:lpstr>
      <vt:lpstr>Step by Step: Align Paragraphs</vt:lpstr>
      <vt:lpstr>Step by Step: Set Paragraph Line Spacing</vt:lpstr>
      <vt:lpstr>Step by Step: Set Paragraph Line Spacing</vt:lpstr>
      <vt:lpstr>Step by Step: Set Paragraph Line Spacing</vt:lpstr>
      <vt:lpstr>Step by Step: Set Paragraph Line Spacing</vt:lpstr>
      <vt:lpstr>Step by Step: Set Indentation</vt:lpstr>
      <vt:lpstr>Step by Step: Set Indentation</vt:lpstr>
      <vt:lpstr>Step by Step: Set Indentation</vt:lpstr>
      <vt:lpstr>Step by Step: Create Numbered Lists</vt:lpstr>
      <vt:lpstr>Step by Step: Create Numbered Lists</vt:lpstr>
      <vt:lpstr>Step by Step: Create Numbered Lists</vt:lpstr>
      <vt:lpstr>Step by Step: Create Numbered Lists</vt:lpstr>
      <vt:lpstr>Step by Step: Work with Bulleted Lists</vt:lpstr>
      <vt:lpstr>Step by Step: Work with Bulleted Lists</vt:lpstr>
      <vt:lpstr>Step by Step: Work with Bulleted Lists</vt:lpstr>
      <vt:lpstr>Step by Step: Insert a WordArt Graphic</vt:lpstr>
      <vt:lpstr>Step by Step: Insert a WordArt Graphic</vt:lpstr>
      <vt:lpstr>Step by Step: Apply a Solid Fill Color to WordArt</vt:lpstr>
      <vt:lpstr>Step by Step: Apply a Solid Fill Color to WordArt</vt:lpstr>
      <vt:lpstr>Step by Step: Apply a Texture Fill to WordArt</vt:lpstr>
      <vt:lpstr>Step by Step: Apply a Texture Fill to WordArt</vt:lpstr>
      <vt:lpstr>Step by Step: Change the WordArt Outline Color</vt:lpstr>
      <vt:lpstr>Step by Step: Change the WordArt Outline Color</vt:lpstr>
      <vt:lpstr>Step by Step: Change the WordArt Outline Color</vt:lpstr>
      <vt:lpstr>Step by Step: Apply Special Effects to WordArt</vt:lpstr>
      <vt:lpstr>Step by Step: Apply Special Effects to WordArt</vt:lpstr>
      <vt:lpstr>Step by Step: Apply Special Effects to WordArt</vt:lpstr>
      <vt:lpstr>Step by Step: Format Text with WordArt Styles</vt:lpstr>
      <vt:lpstr>Step by Step: Format Text with WordArt Styles</vt:lpstr>
      <vt:lpstr>Step by Step: Format Text with WordArt Styles</vt:lpstr>
      <vt:lpstr>Step by Step: Add a Text Box to a Slide</vt:lpstr>
      <vt:lpstr>Step by Step: Add a Text Box to a Slide</vt:lpstr>
      <vt:lpstr>Step by Step: Add a Text Box to a Slide</vt:lpstr>
      <vt:lpstr>Step by Step: Resize a Text Box</vt:lpstr>
      <vt:lpstr>Step by Step: Resize a Text Box</vt:lpstr>
      <vt:lpstr>Step by Step: Resize a Text Box</vt:lpstr>
      <vt:lpstr>Step by Step: Resize a Text Box</vt:lpstr>
      <vt:lpstr>Step by Step: Apply a Quick Style to a Text Box</vt:lpstr>
      <vt:lpstr>Step by Step: Apply a Quick Style to a Text Box</vt:lpstr>
      <vt:lpstr>Step by Step: Apply Fill and Border Formatting to a Text Box</vt:lpstr>
      <vt:lpstr>Step by Step: Apply Fill and Border Formatting to a Text Box</vt:lpstr>
      <vt:lpstr>Step by Step: Apply Fill and Border Formatting to a Text Box</vt:lpstr>
      <vt:lpstr>Step by Step: Apply Picture and Gradient Fills to a Text Box</vt:lpstr>
      <vt:lpstr>Step by Step: Apply Picture and Gradient Fills to a Text Box</vt:lpstr>
      <vt:lpstr>Step by Step: Apply Picture and Gradient Fills to a Text Box</vt:lpstr>
      <vt:lpstr>Step by Step: Apply Picture and Gradient Fills to a Text Box</vt:lpstr>
      <vt:lpstr>Step by Step: Apply Texture and Pattern Fills to a Text Box</vt:lpstr>
      <vt:lpstr>Step by Step: Apply Texture and Pattern Fills to a Text Box</vt:lpstr>
      <vt:lpstr>Step by Step: Apply Texture and Pattern Fills to a Text Box</vt:lpstr>
      <vt:lpstr>Step by Step: Apply Texture and Pattern Fills to a Text Box</vt:lpstr>
      <vt:lpstr>Step by Step: Change Text Box Shape and Apply Effects</vt:lpstr>
      <vt:lpstr>Step by Step: Change Text Box Shape and Apply Effects</vt:lpstr>
      <vt:lpstr>Step by Step: Change Text Box Shape and Apply Effects</vt:lpstr>
      <vt:lpstr>Step by Step: Change Text Box Shape and Apply Effects</vt:lpstr>
      <vt:lpstr>Step by Step: Change the Default Formatting for New Text Boxes</vt:lpstr>
      <vt:lpstr>Step by Step: Change the Default Formatting for New Text Boxes</vt:lpstr>
      <vt:lpstr>Step by Step: Align Text in a Text Box</vt:lpstr>
      <vt:lpstr>Step by Step: Align Text in a Text Box</vt:lpstr>
      <vt:lpstr>Step by Step: Orient Text in a Text Box</vt:lpstr>
      <vt:lpstr>Step by Step: Orient Text in a Text Box</vt:lpstr>
      <vt:lpstr>Step by Step: Orient Text in a Text Box</vt:lpstr>
      <vt:lpstr>Step by Step: Orient Text in a Text Box</vt:lpstr>
      <vt:lpstr>Step by Step: Orient Text in a Text Box</vt:lpstr>
      <vt:lpstr>Step by Step: Orient Text in a Text Box</vt:lpstr>
      <vt:lpstr>Step by Step: Set the Margins in a Text Box</vt:lpstr>
      <vt:lpstr>Step by Step: Set the Margins in a Text Box</vt:lpstr>
      <vt:lpstr>Step by Step: Set the Margins in a Text Box</vt:lpstr>
      <vt:lpstr>Step by Step: Change the Text Wrap Setting for a Text Box</vt:lpstr>
      <vt:lpstr>Step by Step: Change the Text Wrap Setting for a Text Box</vt:lpstr>
      <vt:lpstr>Step by Step: Set Up Columns in a Text Box</vt:lpstr>
      <vt:lpstr>Step by Step: Set Up Columns in a Text Box</vt:lpstr>
      <vt:lpstr>Step by Step: Set Up Columns in a Text Box</vt:lpstr>
      <vt:lpstr>Step by Step: Align Text Boxes</vt:lpstr>
      <vt:lpstr>Step by Step: Align Text Boxes</vt:lpstr>
      <vt:lpstr>Step by Step: Check Spelling</vt:lpstr>
      <vt:lpstr>Step by Step: Check Spelling</vt:lpstr>
      <vt:lpstr>Step by Step: Check Spelling</vt:lpstr>
      <vt:lpstr>Step by Step: Check Spelling</vt:lpstr>
      <vt:lpstr>Step by Step: Change a Word with the Thesaurus</vt:lpstr>
      <vt:lpstr>Step by Step: Change a Word with the Thesaurus</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449</cp:revision>
  <dcterms:created xsi:type="dcterms:W3CDTF">2011-08-08T12:10:51Z</dcterms:created>
  <dcterms:modified xsi:type="dcterms:W3CDTF">2013-08-20T04:10:45Z</dcterms:modified>
</cp:coreProperties>
</file>